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4"/>
  </p:notesMasterIdLst>
  <p:sldIdLst>
    <p:sldId id="256" r:id="rId2"/>
    <p:sldId id="275" r:id="rId3"/>
    <p:sldId id="287" r:id="rId4"/>
    <p:sldId id="288" r:id="rId5"/>
    <p:sldId id="289" r:id="rId6"/>
    <p:sldId id="290" r:id="rId7"/>
    <p:sldId id="286" r:id="rId8"/>
    <p:sldId id="291" r:id="rId9"/>
    <p:sldId id="292" r:id="rId10"/>
    <p:sldId id="293" r:id="rId11"/>
    <p:sldId id="294" r:id="rId12"/>
    <p:sldId id="295" r:id="rId13"/>
    <p:sldId id="284" r:id="rId14"/>
    <p:sldId id="296" r:id="rId15"/>
    <p:sldId id="297" r:id="rId16"/>
    <p:sldId id="298" r:id="rId17"/>
    <p:sldId id="299" r:id="rId18"/>
    <p:sldId id="267" r:id="rId19"/>
    <p:sldId id="276" r:id="rId20"/>
    <p:sldId id="301" r:id="rId21"/>
    <p:sldId id="285" r:id="rId22"/>
    <p:sldId id="300"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54" d="100"/>
          <a:sy n="154" d="100"/>
        </p:scale>
        <p:origin x="2004" y="14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image" Target="../media/image3.jpg"/></Relationships>
</file>

<file path=ppt/diagrams/_rels/drawing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eg"/><Relationship Id="rId1" Type="http://schemas.openxmlformats.org/officeDocument/2006/relationships/image" Target="../media/image5.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E8B41C3-C7F4-48D0-BA44-8C4695F5DAB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E16E7A7F-E9D5-4BC1-919A-8EA13E9BC8A3}">
      <dgm:prSet/>
      <dgm:spPr/>
      <dgm:t>
        <a:bodyPr/>
        <a:lstStyle/>
        <a:p>
          <a:r>
            <a:rPr lang="en-US" dirty="0"/>
            <a:t>Learning resources are available at all times and from any location. It offers mobile and low-cost learning resources. Education becomes more portable and accessible as a result.</a:t>
          </a:r>
        </a:p>
      </dgm:t>
    </dgm:pt>
    <dgm:pt modelId="{A176ED99-DDC2-4EF6-9D22-B129B3A8D9CF}" type="parTrans" cxnId="{F51C3193-89AA-409E-9D97-09CD4FF7F4E4}">
      <dgm:prSet/>
      <dgm:spPr/>
      <dgm:t>
        <a:bodyPr/>
        <a:lstStyle/>
        <a:p>
          <a:endParaRPr lang="en-US"/>
        </a:p>
      </dgm:t>
    </dgm:pt>
    <dgm:pt modelId="{E7D5A401-D5C8-4B75-BB40-40F00E854814}" type="sibTrans" cxnId="{F51C3193-89AA-409E-9D97-09CD4FF7F4E4}">
      <dgm:prSet/>
      <dgm:spPr/>
      <dgm:t>
        <a:bodyPr/>
        <a:lstStyle/>
        <a:p>
          <a:endParaRPr lang="en-US"/>
        </a:p>
      </dgm:t>
    </dgm:pt>
    <dgm:pt modelId="{8F0B2379-7B7F-498F-8285-63F6D8A79089}">
      <dgm:prSet/>
      <dgm:spPr/>
      <dgm:t>
        <a:bodyPr/>
        <a:lstStyle/>
        <a:p>
          <a:r>
            <a:rPr lang="en-GB" b="0" i="0" dirty="0"/>
            <a:t>There is no requirement for specialised equipment. The majority of the target population can use AR technology right away.</a:t>
          </a:r>
        </a:p>
      </dgm:t>
    </dgm:pt>
    <dgm:pt modelId="{A2B175E6-010E-4D93-A3E8-C134CE3BD9E1}" type="parTrans" cxnId="{4D718437-7730-4AAF-A31E-04104AE6A04B}">
      <dgm:prSet/>
      <dgm:spPr/>
      <dgm:t>
        <a:bodyPr/>
        <a:lstStyle/>
        <a:p>
          <a:endParaRPr lang="en-US"/>
        </a:p>
      </dgm:t>
    </dgm:pt>
    <dgm:pt modelId="{69BE18FA-3B6F-4F14-B528-A807398001A4}" type="sibTrans" cxnId="{4D718437-7730-4AAF-A31E-04104AE6A04B}">
      <dgm:prSet/>
      <dgm:spPr/>
      <dgm:t>
        <a:bodyPr/>
        <a:lstStyle/>
        <a:p>
          <a:endParaRPr lang="en-US"/>
        </a:p>
      </dgm:t>
    </dgm:pt>
    <dgm:pt modelId="{CB8573D8-2CB9-42E1-9852-A50D41DB0A8B}">
      <dgm:prSet/>
      <dgm:spPr/>
      <dgm:t>
        <a:bodyPr/>
        <a:lstStyle/>
        <a:p>
          <a:r>
            <a:rPr lang="en-GB" b="0" i="0" dirty="0"/>
            <a:t>AR learning maintains students’ interest throughout the course and make learning enjoyable and simple.</a:t>
          </a:r>
          <a:endParaRPr lang="en-US" dirty="0"/>
        </a:p>
      </dgm:t>
    </dgm:pt>
    <dgm:pt modelId="{F13B227C-8E8B-4335-B9B6-67B3741B9A00}" type="parTrans" cxnId="{24CD39FC-B0EA-4345-A6A6-D61850002E76}">
      <dgm:prSet/>
      <dgm:spPr/>
      <dgm:t>
        <a:bodyPr/>
        <a:lstStyle/>
        <a:p>
          <a:endParaRPr lang="en-US"/>
        </a:p>
      </dgm:t>
    </dgm:pt>
    <dgm:pt modelId="{8F91C971-5C48-412C-93A1-51A0616AD634}" type="sibTrans" cxnId="{24CD39FC-B0EA-4345-A6A6-D61850002E76}">
      <dgm:prSet/>
      <dgm:spPr/>
      <dgm:t>
        <a:bodyPr/>
        <a:lstStyle/>
        <a:p>
          <a:endParaRPr lang="en-US"/>
        </a:p>
      </dgm:t>
    </dgm:pt>
    <dgm:pt modelId="{66CE4F3B-0003-4304-9198-F939AEC94DFC}">
      <dgm:prSet/>
      <dgm:spPr/>
      <dgm:t>
        <a:bodyPr/>
        <a:lstStyle/>
        <a:p>
          <a:r>
            <a:rPr lang="en-GB" b="0" i="0" dirty="0"/>
            <a:t>AR gamification attempts to enhance the overall learning process of youngsters with intellectual disability. It provides a game-based learning system.</a:t>
          </a:r>
          <a:endParaRPr lang="en-US" dirty="0"/>
        </a:p>
      </dgm:t>
    </dgm:pt>
    <dgm:pt modelId="{0447FD3B-3093-4F4C-B8E7-79C0916784E5}" type="parTrans" cxnId="{6336F430-0166-427A-A183-B702C1A77DE6}">
      <dgm:prSet/>
      <dgm:spPr/>
      <dgm:t>
        <a:bodyPr/>
        <a:lstStyle/>
        <a:p>
          <a:endParaRPr lang="en-US"/>
        </a:p>
      </dgm:t>
    </dgm:pt>
    <dgm:pt modelId="{70957781-9C20-48EA-A670-A1C6A8889BB6}" type="sibTrans" cxnId="{6336F430-0166-427A-A183-B702C1A77DE6}">
      <dgm:prSet/>
      <dgm:spPr/>
      <dgm:t>
        <a:bodyPr/>
        <a:lstStyle/>
        <a:p>
          <a:endParaRPr lang="en-US"/>
        </a:p>
      </dgm:t>
    </dgm:pt>
    <dgm:pt modelId="{D7DCA3C7-6925-445D-B6F3-D2011CAED1AB}" type="pres">
      <dgm:prSet presAssocID="{9E8B41C3-C7F4-48D0-BA44-8C4695F5DAB4}" presName="vert0" presStyleCnt="0">
        <dgm:presLayoutVars>
          <dgm:dir/>
          <dgm:animOne val="branch"/>
          <dgm:animLvl val="lvl"/>
        </dgm:presLayoutVars>
      </dgm:prSet>
      <dgm:spPr/>
    </dgm:pt>
    <dgm:pt modelId="{B930D464-F974-421D-8707-05E60560130C}" type="pres">
      <dgm:prSet presAssocID="{E16E7A7F-E9D5-4BC1-919A-8EA13E9BC8A3}" presName="thickLine" presStyleLbl="alignNode1" presStyleIdx="0" presStyleCnt="4"/>
      <dgm:spPr/>
    </dgm:pt>
    <dgm:pt modelId="{D1FEE2E7-30CD-4258-B83C-837671D439B9}" type="pres">
      <dgm:prSet presAssocID="{E16E7A7F-E9D5-4BC1-919A-8EA13E9BC8A3}" presName="horz1" presStyleCnt="0"/>
      <dgm:spPr/>
    </dgm:pt>
    <dgm:pt modelId="{0B18B177-8740-420F-9589-815B42B83FA9}" type="pres">
      <dgm:prSet presAssocID="{E16E7A7F-E9D5-4BC1-919A-8EA13E9BC8A3}" presName="tx1" presStyleLbl="revTx" presStyleIdx="0" presStyleCnt="4"/>
      <dgm:spPr/>
    </dgm:pt>
    <dgm:pt modelId="{A1E50911-EF25-4DDD-821B-AB7FEB6D2A1C}" type="pres">
      <dgm:prSet presAssocID="{E16E7A7F-E9D5-4BC1-919A-8EA13E9BC8A3}" presName="vert1" presStyleCnt="0"/>
      <dgm:spPr/>
    </dgm:pt>
    <dgm:pt modelId="{B755C0DF-12AB-457E-88A3-D559B93B76A5}" type="pres">
      <dgm:prSet presAssocID="{8F0B2379-7B7F-498F-8285-63F6D8A79089}" presName="thickLine" presStyleLbl="alignNode1" presStyleIdx="1" presStyleCnt="4"/>
      <dgm:spPr/>
    </dgm:pt>
    <dgm:pt modelId="{991CAAA4-0092-4193-8FC7-BFDB1B6FC278}" type="pres">
      <dgm:prSet presAssocID="{8F0B2379-7B7F-498F-8285-63F6D8A79089}" presName="horz1" presStyleCnt="0"/>
      <dgm:spPr/>
    </dgm:pt>
    <dgm:pt modelId="{8F129750-02C5-4336-9AEA-748B0A739A55}" type="pres">
      <dgm:prSet presAssocID="{8F0B2379-7B7F-498F-8285-63F6D8A79089}" presName="tx1" presStyleLbl="revTx" presStyleIdx="1" presStyleCnt="4" custLinFactNeighborY="10129"/>
      <dgm:spPr/>
    </dgm:pt>
    <dgm:pt modelId="{9DAA3C6F-3797-41CA-99AD-CA647D7320B7}" type="pres">
      <dgm:prSet presAssocID="{8F0B2379-7B7F-498F-8285-63F6D8A79089}" presName="vert1" presStyleCnt="0"/>
      <dgm:spPr/>
    </dgm:pt>
    <dgm:pt modelId="{4DD40022-4DB1-40AA-AF32-D271402E1D5A}" type="pres">
      <dgm:prSet presAssocID="{CB8573D8-2CB9-42E1-9852-A50D41DB0A8B}" presName="thickLine" presStyleLbl="alignNode1" presStyleIdx="2" presStyleCnt="4"/>
      <dgm:spPr/>
    </dgm:pt>
    <dgm:pt modelId="{68228C1B-38CB-43DC-B775-899F92D8AD26}" type="pres">
      <dgm:prSet presAssocID="{CB8573D8-2CB9-42E1-9852-A50D41DB0A8B}" presName="horz1" presStyleCnt="0"/>
      <dgm:spPr/>
    </dgm:pt>
    <dgm:pt modelId="{91BC89BF-6E7B-4757-BB67-2804F792F8FF}" type="pres">
      <dgm:prSet presAssocID="{CB8573D8-2CB9-42E1-9852-A50D41DB0A8B}" presName="tx1" presStyleLbl="revTx" presStyleIdx="2" presStyleCnt="4"/>
      <dgm:spPr/>
    </dgm:pt>
    <dgm:pt modelId="{EE5740BF-9A3E-4D81-8933-00077D1FC93E}" type="pres">
      <dgm:prSet presAssocID="{CB8573D8-2CB9-42E1-9852-A50D41DB0A8B}" presName="vert1" presStyleCnt="0"/>
      <dgm:spPr/>
    </dgm:pt>
    <dgm:pt modelId="{6955F4F7-3DBF-48AF-9813-47BBE9ADC11A}" type="pres">
      <dgm:prSet presAssocID="{66CE4F3B-0003-4304-9198-F939AEC94DFC}" presName="thickLine" presStyleLbl="alignNode1" presStyleIdx="3" presStyleCnt="4"/>
      <dgm:spPr/>
    </dgm:pt>
    <dgm:pt modelId="{9FA99058-735A-4487-B996-33289DC7B34D}" type="pres">
      <dgm:prSet presAssocID="{66CE4F3B-0003-4304-9198-F939AEC94DFC}" presName="horz1" presStyleCnt="0"/>
      <dgm:spPr/>
    </dgm:pt>
    <dgm:pt modelId="{B863D1B2-74B9-4481-8C0B-3B9B3888AD16}" type="pres">
      <dgm:prSet presAssocID="{66CE4F3B-0003-4304-9198-F939AEC94DFC}" presName="tx1" presStyleLbl="revTx" presStyleIdx="3" presStyleCnt="4"/>
      <dgm:spPr/>
    </dgm:pt>
    <dgm:pt modelId="{990EB912-12EC-4C48-B80C-022B5D5B2B9D}" type="pres">
      <dgm:prSet presAssocID="{66CE4F3B-0003-4304-9198-F939AEC94DFC}" presName="vert1" presStyleCnt="0"/>
      <dgm:spPr/>
    </dgm:pt>
  </dgm:ptLst>
  <dgm:cxnLst>
    <dgm:cxn modelId="{1EF41307-E08F-4E38-B8F6-43A3012606C2}" type="presOf" srcId="{66CE4F3B-0003-4304-9198-F939AEC94DFC}" destId="{B863D1B2-74B9-4481-8C0B-3B9B3888AD16}" srcOrd="0" destOrd="0" presId="urn:microsoft.com/office/officeart/2008/layout/LinedList"/>
    <dgm:cxn modelId="{6336F430-0166-427A-A183-B702C1A77DE6}" srcId="{9E8B41C3-C7F4-48D0-BA44-8C4695F5DAB4}" destId="{66CE4F3B-0003-4304-9198-F939AEC94DFC}" srcOrd="3" destOrd="0" parTransId="{0447FD3B-3093-4F4C-B8E7-79C0916784E5}" sibTransId="{70957781-9C20-48EA-A670-A1C6A8889BB6}"/>
    <dgm:cxn modelId="{4D718437-7730-4AAF-A31E-04104AE6A04B}" srcId="{9E8B41C3-C7F4-48D0-BA44-8C4695F5DAB4}" destId="{8F0B2379-7B7F-498F-8285-63F6D8A79089}" srcOrd="1" destOrd="0" parTransId="{A2B175E6-010E-4D93-A3E8-C134CE3BD9E1}" sibTransId="{69BE18FA-3B6F-4F14-B528-A807398001A4}"/>
    <dgm:cxn modelId="{BBE01F48-3648-422E-8DC5-AFDBC1D80336}" type="presOf" srcId="{9E8B41C3-C7F4-48D0-BA44-8C4695F5DAB4}" destId="{D7DCA3C7-6925-445D-B6F3-D2011CAED1AB}" srcOrd="0" destOrd="0" presId="urn:microsoft.com/office/officeart/2008/layout/LinedList"/>
    <dgm:cxn modelId="{F51C3193-89AA-409E-9D97-09CD4FF7F4E4}" srcId="{9E8B41C3-C7F4-48D0-BA44-8C4695F5DAB4}" destId="{E16E7A7F-E9D5-4BC1-919A-8EA13E9BC8A3}" srcOrd="0" destOrd="0" parTransId="{A176ED99-DDC2-4EF6-9D22-B129B3A8D9CF}" sibTransId="{E7D5A401-D5C8-4B75-BB40-40F00E854814}"/>
    <dgm:cxn modelId="{E7C33FA4-A1E0-4DAC-B858-464208420BE1}" type="presOf" srcId="{E16E7A7F-E9D5-4BC1-919A-8EA13E9BC8A3}" destId="{0B18B177-8740-420F-9589-815B42B83FA9}" srcOrd="0" destOrd="0" presId="urn:microsoft.com/office/officeart/2008/layout/LinedList"/>
    <dgm:cxn modelId="{ABBD9AC3-3666-4867-954A-952B67D3ECCA}" type="presOf" srcId="{8F0B2379-7B7F-498F-8285-63F6D8A79089}" destId="{8F129750-02C5-4336-9AEA-748B0A739A55}" srcOrd="0" destOrd="0" presId="urn:microsoft.com/office/officeart/2008/layout/LinedList"/>
    <dgm:cxn modelId="{091077C7-DF2A-4A98-8E94-2E3924D5BC4D}" type="presOf" srcId="{CB8573D8-2CB9-42E1-9852-A50D41DB0A8B}" destId="{91BC89BF-6E7B-4757-BB67-2804F792F8FF}" srcOrd="0" destOrd="0" presId="urn:microsoft.com/office/officeart/2008/layout/LinedList"/>
    <dgm:cxn modelId="{24CD39FC-B0EA-4345-A6A6-D61850002E76}" srcId="{9E8B41C3-C7F4-48D0-BA44-8C4695F5DAB4}" destId="{CB8573D8-2CB9-42E1-9852-A50D41DB0A8B}" srcOrd="2" destOrd="0" parTransId="{F13B227C-8E8B-4335-B9B6-67B3741B9A00}" sibTransId="{8F91C971-5C48-412C-93A1-51A0616AD634}"/>
    <dgm:cxn modelId="{C46BD854-BA1D-4639-95DA-BB382D3A0324}" type="presParOf" srcId="{D7DCA3C7-6925-445D-B6F3-D2011CAED1AB}" destId="{B930D464-F974-421D-8707-05E60560130C}" srcOrd="0" destOrd="0" presId="urn:microsoft.com/office/officeart/2008/layout/LinedList"/>
    <dgm:cxn modelId="{260D9E02-926A-4C48-B085-14D8686E00A8}" type="presParOf" srcId="{D7DCA3C7-6925-445D-B6F3-D2011CAED1AB}" destId="{D1FEE2E7-30CD-4258-B83C-837671D439B9}" srcOrd="1" destOrd="0" presId="urn:microsoft.com/office/officeart/2008/layout/LinedList"/>
    <dgm:cxn modelId="{3403CC24-5513-4992-9493-F10C1ABA4941}" type="presParOf" srcId="{D1FEE2E7-30CD-4258-B83C-837671D439B9}" destId="{0B18B177-8740-420F-9589-815B42B83FA9}" srcOrd="0" destOrd="0" presId="urn:microsoft.com/office/officeart/2008/layout/LinedList"/>
    <dgm:cxn modelId="{06E54E9C-860F-46D1-9F10-4D3D656DAA1D}" type="presParOf" srcId="{D1FEE2E7-30CD-4258-B83C-837671D439B9}" destId="{A1E50911-EF25-4DDD-821B-AB7FEB6D2A1C}" srcOrd="1" destOrd="0" presId="urn:microsoft.com/office/officeart/2008/layout/LinedList"/>
    <dgm:cxn modelId="{12B1BAFB-B928-4B32-A657-F075018D6CB6}" type="presParOf" srcId="{D7DCA3C7-6925-445D-B6F3-D2011CAED1AB}" destId="{B755C0DF-12AB-457E-88A3-D559B93B76A5}" srcOrd="2" destOrd="0" presId="urn:microsoft.com/office/officeart/2008/layout/LinedList"/>
    <dgm:cxn modelId="{A4B6BD0F-A3B2-463B-8E05-2EF7443B8C8F}" type="presParOf" srcId="{D7DCA3C7-6925-445D-B6F3-D2011CAED1AB}" destId="{991CAAA4-0092-4193-8FC7-BFDB1B6FC278}" srcOrd="3" destOrd="0" presId="urn:microsoft.com/office/officeart/2008/layout/LinedList"/>
    <dgm:cxn modelId="{EF3634F0-EBE8-4EE1-9619-6698B5540CD3}" type="presParOf" srcId="{991CAAA4-0092-4193-8FC7-BFDB1B6FC278}" destId="{8F129750-02C5-4336-9AEA-748B0A739A55}" srcOrd="0" destOrd="0" presId="urn:microsoft.com/office/officeart/2008/layout/LinedList"/>
    <dgm:cxn modelId="{B2120E34-BD74-44D0-BAA6-D2B05FAAA552}" type="presParOf" srcId="{991CAAA4-0092-4193-8FC7-BFDB1B6FC278}" destId="{9DAA3C6F-3797-41CA-99AD-CA647D7320B7}" srcOrd="1" destOrd="0" presId="urn:microsoft.com/office/officeart/2008/layout/LinedList"/>
    <dgm:cxn modelId="{B878ECF6-4A60-41C9-A651-D08BD76A4ADB}" type="presParOf" srcId="{D7DCA3C7-6925-445D-B6F3-D2011CAED1AB}" destId="{4DD40022-4DB1-40AA-AF32-D271402E1D5A}" srcOrd="4" destOrd="0" presId="urn:microsoft.com/office/officeart/2008/layout/LinedList"/>
    <dgm:cxn modelId="{BBD79B96-7520-4CEB-A30A-FE5111BBE6D8}" type="presParOf" srcId="{D7DCA3C7-6925-445D-B6F3-D2011CAED1AB}" destId="{68228C1B-38CB-43DC-B775-899F92D8AD26}" srcOrd="5" destOrd="0" presId="urn:microsoft.com/office/officeart/2008/layout/LinedList"/>
    <dgm:cxn modelId="{78E04488-13A7-4F5A-B09D-EB20621F5F36}" type="presParOf" srcId="{68228C1B-38CB-43DC-B775-899F92D8AD26}" destId="{91BC89BF-6E7B-4757-BB67-2804F792F8FF}" srcOrd="0" destOrd="0" presId="urn:microsoft.com/office/officeart/2008/layout/LinedList"/>
    <dgm:cxn modelId="{1744CE23-C0F9-4393-A88A-944E47916AE7}" type="presParOf" srcId="{68228C1B-38CB-43DC-B775-899F92D8AD26}" destId="{EE5740BF-9A3E-4D81-8933-00077D1FC93E}" srcOrd="1" destOrd="0" presId="urn:microsoft.com/office/officeart/2008/layout/LinedList"/>
    <dgm:cxn modelId="{5EF9B6A5-F04C-49D7-9044-855BAF4550AC}" type="presParOf" srcId="{D7DCA3C7-6925-445D-B6F3-D2011CAED1AB}" destId="{6955F4F7-3DBF-48AF-9813-47BBE9ADC11A}" srcOrd="6" destOrd="0" presId="urn:microsoft.com/office/officeart/2008/layout/LinedList"/>
    <dgm:cxn modelId="{BF0FE387-AF9D-41F4-8045-D3F0AC822C45}" type="presParOf" srcId="{D7DCA3C7-6925-445D-B6F3-D2011CAED1AB}" destId="{9FA99058-735A-4487-B996-33289DC7B34D}" srcOrd="7" destOrd="0" presId="urn:microsoft.com/office/officeart/2008/layout/LinedList"/>
    <dgm:cxn modelId="{9045299C-A47C-405A-98AB-BBFE130C467D}" type="presParOf" srcId="{9FA99058-735A-4487-B996-33289DC7B34D}" destId="{B863D1B2-74B9-4481-8C0B-3B9B3888AD16}" srcOrd="0" destOrd="0" presId="urn:microsoft.com/office/officeart/2008/layout/LinedList"/>
    <dgm:cxn modelId="{3D8F9C98-8EC4-456C-B039-AD907CC64F1E}" type="presParOf" srcId="{9FA99058-735A-4487-B996-33289DC7B34D}" destId="{990EB912-12EC-4C48-B80C-022B5D5B2B9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76A893-22A3-4719-AB83-9D5576BE3E3D}" type="doc">
      <dgm:prSet loTypeId="urn:microsoft.com/office/officeart/2011/layout/Picture Frame" loCatId="officeonline" qsTypeId="urn:microsoft.com/office/officeart/2005/8/quickstyle/simple1" qsCatId="simple" csTypeId="urn:microsoft.com/office/officeart/2005/8/colors/accent1_2" csCatId="accent1" phldr="1"/>
      <dgm:spPr/>
      <dgm:t>
        <a:bodyPr/>
        <a:lstStyle/>
        <a:p>
          <a:endParaRPr lang="en-IN"/>
        </a:p>
      </dgm:t>
    </dgm:pt>
    <dgm:pt modelId="{A1CBA5C7-8F6D-413F-BE25-694E9B19F0C2}">
      <dgm:prSet phldrT="[Text]"/>
      <dgm:spPr/>
      <dgm:t>
        <a:bodyPr/>
        <a:lstStyle/>
        <a:p>
          <a:r>
            <a:rPr lang="en-IN" dirty="0"/>
            <a:t>School students</a:t>
          </a:r>
        </a:p>
      </dgm:t>
    </dgm:pt>
    <dgm:pt modelId="{C7F8FA4D-F69E-4F56-9587-91DECD2A40E3}" type="parTrans" cxnId="{05BDD09E-01D5-49ED-BA85-80F9AEC9B4B7}">
      <dgm:prSet/>
      <dgm:spPr/>
      <dgm:t>
        <a:bodyPr/>
        <a:lstStyle/>
        <a:p>
          <a:endParaRPr lang="en-IN"/>
        </a:p>
      </dgm:t>
    </dgm:pt>
    <dgm:pt modelId="{B2179769-DA57-4A6B-8561-A7D976F5E87F}" type="sibTrans" cxnId="{05BDD09E-01D5-49ED-BA85-80F9AEC9B4B7}">
      <dgm:prSet/>
      <dgm:spPr/>
      <dgm:t>
        <a:bodyPr/>
        <a:lstStyle/>
        <a:p>
          <a:endParaRPr lang="en-IN"/>
        </a:p>
      </dgm:t>
    </dgm:pt>
    <dgm:pt modelId="{99CB7064-B8DC-4504-B3CA-31D811A46EFE}">
      <dgm:prSet phldrT="[Text]"/>
      <dgm:spPr/>
      <dgm:t>
        <a:bodyPr/>
        <a:lstStyle/>
        <a:p>
          <a:r>
            <a:rPr lang="en-IN" dirty="0"/>
            <a:t>College students	</a:t>
          </a:r>
        </a:p>
      </dgm:t>
    </dgm:pt>
    <dgm:pt modelId="{A2AB63EB-5072-469E-AD52-8CEE2777D711}" type="parTrans" cxnId="{FE673521-536A-4470-8486-DD78A56AE450}">
      <dgm:prSet/>
      <dgm:spPr/>
      <dgm:t>
        <a:bodyPr/>
        <a:lstStyle/>
        <a:p>
          <a:endParaRPr lang="en-IN"/>
        </a:p>
      </dgm:t>
    </dgm:pt>
    <dgm:pt modelId="{B2049F7A-3903-4B15-99D1-9797DFA4B204}" type="sibTrans" cxnId="{FE673521-536A-4470-8486-DD78A56AE450}">
      <dgm:prSet/>
      <dgm:spPr/>
      <dgm:t>
        <a:bodyPr/>
        <a:lstStyle/>
        <a:p>
          <a:endParaRPr lang="en-IN"/>
        </a:p>
      </dgm:t>
    </dgm:pt>
    <dgm:pt modelId="{929E65EB-C693-4E93-8C5E-C1D74B0F5513}">
      <dgm:prSet phldrT="[Text]"/>
      <dgm:spPr/>
      <dgm:t>
        <a:bodyPr/>
        <a:lstStyle/>
        <a:p>
          <a:r>
            <a:rPr lang="en-IN" dirty="0"/>
            <a:t>Anyone interested</a:t>
          </a:r>
        </a:p>
      </dgm:t>
    </dgm:pt>
    <dgm:pt modelId="{75E5F144-CA69-4164-97C7-3D79749506DB}" type="parTrans" cxnId="{08B189E4-0E66-410C-8682-A44CD7631CCC}">
      <dgm:prSet/>
      <dgm:spPr/>
      <dgm:t>
        <a:bodyPr/>
        <a:lstStyle/>
        <a:p>
          <a:endParaRPr lang="en-IN"/>
        </a:p>
      </dgm:t>
    </dgm:pt>
    <dgm:pt modelId="{0ACD6E16-1ABD-4650-B1E9-F11C6412884F}" type="sibTrans" cxnId="{08B189E4-0E66-410C-8682-A44CD7631CCC}">
      <dgm:prSet/>
      <dgm:spPr/>
      <dgm:t>
        <a:bodyPr/>
        <a:lstStyle/>
        <a:p>
          <a:endParaRPr lang="en-IN"/>
        </a:p>
      </dgm:t>
    </dgm:pt>
    <dgm:pt modelId="{BC29156D-5A69-497F-AA5F-8012A4F7D537}" type="pres">
      <dgm:prSet presAssocID="{A076A893-22A3-4719-AB83-9D5576BE3E3D}" presName="Name0" presStyleCnt="0">
        <dgm:presLayoutVars>
          <dgm:chMax/>
          <dgm:chPref/>
          <dgm:dir/>
        </dgm:presLayoutVars>
      </dgm:prSet>
      <dgm:spPr/>
    </dgm:pt>
    <dgm:pt modelId="{C7CFF4D0-DE73-47C9-99AD-B35DB6DCC6BC}" type="pres">
      <dgm:prSet presAssocID="{A1CBA5C7-8F6D-413F-BE25-694E9B19F0C2}" presName="composite" presStyleCnt="0"/>
      <dgm:spPr/>
    </dgm:pt>
    <dgm:pt modelId="{90975539-D315-4CBB-9C51-04DAE0970DAA}" type="pres">
      <dgm:prSet presAssocID="{A1CBA5C7-8F6D-413F-BE25-694E9B19F0C2}" presName="ParentText" presStyleLbl="revTx" presStyleIdx="0" presStyleCnt="3">
        <dgm:presLayoutVars>
          <dgm:chMax val="0"/>
          <dgm:chPref val="0"/>
          <dgm:bulletEnabled val="1"/>
        </dgm:presLayoutVars>
      </dgm:prSet>
      <dgm:spPr/>
    </dgm:pt>
    <dgm:pt modelId="{B23D0BCD-8374-43F1-A883-30105547CC13}" type="pres">
      <dgm:prSet presAssocID="{A1CBA5C7-8F6D-413F-BE25-694E9B19F0C2}" presName="Accent1" presStyleLbl="parChTrans1D1" presStyleIdx="0" presStyleCnt="3"/>
      <dgm:spPr/>
    </dgm:pt>
    <dgm:pt modelId="{F1098750-918D-49A9-A01C-38CE0FD77249}" type="pres">
      <dgm:prSet presAssocID="{A1CBA5C7-8F6D-413F-BE25-694E9B19F0C2}" presName="Image" presStyleLbl="align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t="-4000" b="-4000"/>
          </a:stretch>
        </a:blipFill>
      </dgm:spPr>
    </dgm:pt>
    <dgm:pt modelId="{D10B6868-0778-4E81-B7ED-226D899D8418}" type="pres">
      <dgm:prSet presAssocID="{B2179769-DA57-4A6B-8561-A7D976F5E87F}" presName="sibTrans" presStyleCnt="0"/>
      <dgm:spPr/>
    </dgm:pt>
    <dgm:pt modelId="{A3588578-ED6F-4B6E-B712-429177A6B75D}" type="pres">
      <dgm:prSet presAssocID="{99CB7064-B8DC-4504-B3CA-31D811A46EFE}" presName="composite" presStyleCnt="0"/>
      <dgm:spPr/>
    </dgm:pt>
    <dgm:pt modelId="{4F4CDA57-1A85-42D5-8B5B-AF7CBC5E6E94}" type="pres">
      <dgm:prSet presAssocID="{99CB7064-B8DC-4504-B3CA-31D811A46EFE}" presName="ParentText" presStyleLbl="revTx" presStyleIdx="1" presStyleCnt="3">
        <dgm:presLayoutVars>
          <dgm:chMax val="0"/>
          <dgm:chPref val="0"/>
          <dgm:bulletEnabled val="1"/>
        </dgm:presLayoutVars>
      </dgm:prSet>
      <dgm:spPr/>
    </dgm:pt>
    <dgm:pt modelId="{3882E720-E4EC-403A-82E7-47C7E61D0035}" type="pres">
      <dgm:prSet presAssocID="{99CB7064-B8DC-4504-B3CA-31D811A46EFE}" presName="Accent1" presStyleLbl="parChTrans1D1" presStyleIdx="1" presStyleCnt="3"/>
      <dgm:spPr/>
    </dgm:pt>
    <dgm:pt modelId="{580E71F1-0157-4964-A4B2-DCB9A3D754AB}" type="pres">
      <dgm:prSet presAssocID="{99CB7064-B8DC-4504-B3CA-31D811A46EFE}" presName="Image" presStyleLbl="align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t="-11000" b="-11000"/>
          </a:stretch>
        </a:blipFill>
      </dgm:spPr>
    </dgm:pt>
    <dgm:pt modelId="{611262E7-DE41-4813-AF69-3E5F7B1EA3E7}" type="pres">
      <dgm:prSet presAssocID="{B2049F7A-3903-4B15-99D1-9797DFA4B204}" presName="sibTrans" presStyleCnt="0"/>
      <dgm:spPr/>
    </dgm:pt>
    <dgm:pt modelId="{FF72729D-3F8C-40A1-8444-982EE761335C}" type="pres">
      <dgm:prSet presAssocID="{929E65EB-C693-4E93-8C5E-C1D74B0F5513}" presName="composite" presStyleCnt="0"/>
      <dgm:spPr/>
    </dgm:pt>
    <dgm:pt modelId="{96FA8BD6-1ACF-421C-9058-38092A251FCA}" type="pres">
      <dgm:prSet presAssocID="{929E65EB-C693-4E93-8C5E-C1D74B0F5513}" presName="ParentText" presStyleLbl="revTx" presStyleIdx="2" presStyleCnt="3">
        <dgm:presLayoutVars>
          <dgm:chMax val="0"/>
          <dgm:chPref val="0"/>
          <dgm:bulletEnabled val="1"/>
        </dgm:presLayoutVars>
      </dgm:prSet>
      <dgm:spPr/>
    </dgm:pt>
    <dgm:pt modelId="{1E4222A3-C729-4899-97C7-732B8505C556}" type="pres">
      <dgm:prSet presAssocID="{929E65EB-C693-4E93-8C5E-C1D74B0F5513}" presName="Accent1" presStyleLbl="parChTrans1D1" presStyleIdx="2" presStyleCnt="3"/>
      <dgm:spPr/>
    </dgm:pt>
    <dgm:pt modelId="{A90A18CD-F487-49A7-BA4F-3EF6EC67789D}" type="pres">
      <dgm:prSet presAssocID="{929E65EB-C693-4E93-8C5E-C1D74B0F5513}" presName="Image" presStyleLbl="align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t="-4000" b="-4000"/>
          </a:stretch>
        </a:blipFill>
      </dgm:spPr>
    </dgm:pt>
  </dgm:ptLst>
  <dgm:cxnLst>
    <dgm:cxn modelId="{C08DF80E-319F-47BD-AB05-609CB93CCA7B}" type="presOf" srcId="{99CB7064-B8DC-4504-B3CA-31D811A46EFE}" destId="{4F4CDA57-1A85-42D5-8B5B-AF7CBC5E6E94}" srcOrd="0" destOrd="0" presId="urn:microsoft.com/office/officeart/2011/layout/Picture Frame"/>
    <dgm:cxn modelId="{43E7BE19-30D4-4EBD-8B91-9BE0B0E4F131}" type="presOf" srcId="{929E65EB-C693-4E93-8C5E-C1D74B0F5513}" destId="{96FA8BD6-1ACF-421C-9058-38092A251FCA}" srcOrd="0" destOrd="0" presId="urn:microsoft.com/office/officeart/2011/layout/Picture Frame"/>
    <dgm:cxn modelId="{FE673521-536A-4470-8486-DD78A56AE450}" srcId="{A076A893-22A3-4719-AB83-9D5576BE3E3D}" destId="{99CB7064-B8DC-4504-B3CA-31D811A46EFE}" srcOrd="1" destOrd="0" parTransId="{A2AB63EB-5072-469E-AD52-8CEE2777D711}" sibTransId="{B2049F7A-3903-4B15-99D1-9797DFA4B204}"/>
    <dgm:cxn modelId="{CD898E60-6148-4378-BB95-00BC419FE62D}" type="presOf" srcId="{A076A893-22A3-4719-AB83-9D5576BE3E3D}" destId="{BC29156D-5A69-497F-AA5F-8012A4F7D537}" srcOrd="0" destOrd="0" presId="urn:microsoft.com/office/officeart/2011/layout/Picture Frame"/>
    <dgm:cxn modelId="{E1316478-C692-4A07-B86C-6F89BA2B51BB}" type="presOf" srcId="{A1CBA5C7-8F6D-413F-BE25-694E9B19F0C2}" destId="{90975539-D315-4CBB-9C51-04DAE0970DAA}" srcOrd="0" destOrd="0" presId="urn:microsoft.com/office/officeart/2011/layout/Picture Frame"/>
    <dgm:cxn modelId="{05BDD09E-01D5-49ED-BA85-80F9AEC9B4B7}" srcId="{A076A893-22A3-4719-AB83-9D5576BE3E3D}" destId="{A1CBA5C7-8F6D-413F-BE25-694E9B19F0C2}" srcOrd="0" destOrd="0" parTransId="{C7F8FA4D-F69E-4F56-9587-91DECD2A40E3}" sibTransId="{B2179769-DA57-4A6B-8561-A7D976F5E87F}"/>
    <dgm:cxn modelId="{08B189E4-0E66-410C-8682-A44CD7631CCC}" srcId="{A076A893-22A3-4719-AB83-9D5576BE3E3D}" destId="{929E65EB-C693-4E93-8C5E-C1D74B0F5513}" srcOrd="2" destOrd="0" parTransId="{75E5F144-CA69-4164-97C7-3D79749506DB}" sibTransId="{0ACD6E16-1ABD-4650-B1E9-F11C6412884F}"/>
    <dgm:cxn modelId="{BD5B033B-4562-4BF4-97DB-403DD9DB2ECD}" type="presParOf" srcId="{BC29156D-5A69-497F-AA5F-8012A4F7D537}" destId="{C7CFF4D0-DE73-47C9-99AD-B35DB6DCC6BC}" srcOrd="0" destOrd="0" presId="urn:microsoft.com/office/officeart/2011/layout/Picture Frame"/>
    <dgm:cxn modelId="{095AB41A-2839-4758-8E29-13136A1E7283}" type="presParOf" srcId="{C7CFF4D0-DE73-47C9-99AD-B35DB6DCC6BC}" destId="{90975539-D315-4CBB-9C51-04DAE0970DAA}" srcOrd="0" destOrd="0" presId="urn:microsoft.com/office/officeart/2011/layout/Picture Frame"/>
    <dgm:cxn modelId="{06598FC6-B7E5-458C-93CC-13A7321A10AA}" type="presParOf" srcId="{C7CFF4D0-DE73-47C9-99AD-B35DB6DCC6BC}" destId="{B23D0BCD-8374-43F1-A883-30105547CC13}" srcOrd="1" destOrd="0" presId="urn:microsoft.com/office/officeart/2011/layout/Picture Frame"/>
    <dgm:cxn modelId="{A9CD4FD2-A745-4D13-B231-B17B8993051B}" type="presParOf" srcId="{C7CFF4D0-DE73-47C9-99AD-B35DB6DCC6BC}" destId="{F1098750-918D-49A9-A01C-38CE0FD77249}" srcOrd="2" destOrd="0" presId="urn:microsoft.com/office/officeart/2011/layout/Picture Frame"/>
    <dgm:cxn modelId="{0C3999D1-AE42-4E58-8BFE-8525C45CBC34}" type="presParOf" srcId="{BC29156D-5A69-497F-AA5F-8012A4F7D537}" destId="{D10B6868-0778-4E81-B7ED-226D899D8418}" srcOrd="1" destOrd="0" presId="urn:microsoft.com/office/officeart/2011/layout/Picture Frame"/>
    <dgm:cxn modelId="{ECA18BE0-237B-4A45-9C78-E7A7FD08F460}" type="presParOf" srcId="{BC29156D-5A69-497F-AA5F-8012A4F7D537}" destId="{A3588578-ED6F-4B6E-B712-429177A6B75D}" srcOrd="2" destOrd="0" presId="urn:microsoft.com/office/officeart/2011/layout/Picture Frame"/>
    <dgm:cxn modelId="{F76E36D0-E458-4E74-9096-C580E41EF650}" type="presParOf" srcId="{A3588578-ED6F-4B6E-B712-429177A6B75D}" destId="{4F4CDA57-1A85-42D5-8B5B-AF7CBC5E6E94}" srcOrd="0" destOrd="0" presId="urn:microsoft.com/office/officeart/2011/layout/Picture Frame"/>
    <dgm:cxn modelId="{36A08F0C-23F2-4987-AC3B-DEF63CCE405E}" type="presParOf" srcId="{A3588578-ED6F-4B6E-B712-429177A6B75D}" destId="{3882E720-E4EC-403A-82E7-47C7E61D0035}" srcOrd="1" destOrd="0" presId="urn:microsoft.com/office/officeart/2011/layout/Picture Frame"/>
    <dgm:cxn modelId="{74535052-708C-4D1C-85B4-FD94A4C533EF}" type="presParOf" srcId="{A3588578-ED6F-4B6E-B712-429177A6B75D}" destId="{580E71F1-0157-4964-A4B2-DCB9A3D754AB}" srcOrd="2" destOrd="0" presId="urn:microsoft.com/office/officeart/2011/layout/Picture Frame"/>
    <dgm:cxn modelId="{476EC004-2795-4F0F-99BE-1D06F78DE931}" type="presParOf" srcId="{BC29156D-5A69-497F-AA5F-8012A4F7D537}" destId="{611262E7-DE41-4813-AF69-3E5F7B1EA3E7}" srcOrd="3" destOrd="0" presId="urn:microsoft.com/office/officeart/2011/layout/Picture Frame"/>
    <dgm:cxn modelId="{88251FAD-D6C8-4966-A027-E3A43AB0A2F1}" type="presParOf" srcId="{BC29156D-5A69-497F-AA5F-8012A4F7D537}" destId="{FF72729D-3F8C-40A1-8444-982EE761335C}" srcOrd="4" destOrd="0" presId="urn:microsoft.com/office/officeart/2011/layout/Picture Frame"/>
    <dgm:cxn modelId="{867E5DF1-C521-476E-B2D0-C93F5505C837}" type="presParOf" srcId="{FF72729D-3F8C-40A1-8444-982EE761335C}" destId="{96FA8BD6-1ACF-421C-9058-38092A251FCA}" srcOrd="0" destOrd="0" presId="urn:microsoft.com/office/officeart/2011/layout/Picture Frame"/>
    <dgm:cxn modelId="{851045B7-A31C-442C-96A2-D480BD4B8BD2}" type="presParOf" srcId="{FF72729D-3F8C-40A1-8444-982EE761335C}" destId="{1E4222A3-C729-4899-97C7-732B8505C556}" srcOrd="1" destOrd="0" presId="urn:microsoft.com/office/officeart/2011/layout/Picture Frame"/>
    <dgm:cxn modelId="{82877496-1764-4317-B17F-B929E30D4258}" type="presParOf" srcId="{FF72729D-3F8C-40A1-8444-982EE761335C}" destId="{A90A18CD-F487-49A7-BA4F-3EF6EC67789D}" srcOrd="2" destOrd="0" presId="urn:microsoft.com/office/officeart/2011/layout/Picture Fram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E8B41C3-C7F4-48D0-BA44-8C4695F5DAB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E16E7A7F-E9D5-4BC1-919A-8EA13E9BC8A3}">
      <dgm:prSet/>
      <dgm:spPr/>
      <dgm:t>
        <a:bodyPr/>
        <a:lstStyle/>
        <a:p>
          <a:r>
            <a:rPr lang="en-GB" b="0" i="0" dirty="0"/>
            <a:t>According to research, most of us are visual learners — we learn and understand concepts best when provided with visual cues.</a:t>
          </a:r>
          <a:endParaRPr lang="en-US" dirty="0"/>
        </a:p>
      </dgm:t>
    </dgm:pt>
    <dgm:pt modelId="{A176ED99-DDC2-4EF6-9D22-B129B3A8D9CF}" type="parTrans" cxnId="{F51C3193-89AA-409E-9D97-09CD4FF7F4E4}">
      <dgm:prSet/>
      <dgm:spPr/>
      <dgm:t>
        <a:bodyPr/>
        <a:lstStyle/>
        <a:p>
          <a:endParaRPr lang="en-US"/>
        </a:p>
      </dgm:t>
    </dgm:pt>
    <dgm:pt modelId="{E7D5A401-D5C8-4B75-BB40-40F00E854814}" type="sibTrans" cxnId="{F51C3193-89AA-409E-9D97-09CD4FF7F4E4}">
      <dgm:prSet/>
      <dgm:spPr/>
      <dgm:t>
        <a:bodyPr/>
        <a:lstStyle/>
        <a:p>
          <a:endParaRPr lang="en-US"/>
        </a:p>
      </dgm:t>
    </dgm:pt>
    <dgm:pt modelId="{8F0B2379-7B7F-498F-8285-63F6D8A79089}">
      <dgm:prSet/>
      <dgm:spPr/>
      <dgm:t>
        <a:bodyPr/>
        <a:lstStyle/>
        <a:p>
          <a:r>
            <a:rPr lang="en-GB" b="0" i="0" dirty="0"/>
            <a:t>Augmented reality is therefore a great enabler of learning experiences, especially with the growing capabilities of this technology.</a:t>
          </a:r>
          <a:endParaRPr lang="en-US" dirty="0"/>
        </a:p>
      </dgm:t>
    </dgm:pt>
    <dgm:pt modelId="{A2B175E6-010E-4D93-A3E8-C134CE3BD9E1}" type="parTrans" cxnId="{4D718437-7730-4AAF-A31E-04104AE6A04B}">
      <dgm:prSet/>
      <dgm:spPr/>
      <dgm:t>
        <a:bodyPr/>
        <a:lstStyle/>
        <a:p>
          <a:endParaRPr lang="en-US"/>
        </a:p>
      </dgm:t>
    </dgm:pt>
    <dgm:pt modelId="{69BE18FA-3B6F-4F14-B528-A807398001A4}" type="sibTrans" cxnId="{4D718437-7730-4AAF-A31E-04104AE6A04B}">
      <dgm:prSet/>
      <dgm:spPr/>
      <dgm:t>
        <a:bodyPr/>
        <a:lstStyle/>
        <a:p>
          <a:endParaRPr lang="en-US"/>
        </a:p>
      </dgm:t>
    </dgm:pt>
    <dgm:pt modelId="{CB8573D8-2CB9-42E1-9852-A50D41DB0A8B}">
      <dgm:prSet/>
      <dgm:spPr/>
      <dgm:t>
        <a:bodyPr/>
        <a:lstStyle/>
        <a:p>
          <a:r>
            <a:rPr lang="en-GB" b="0" i="0" dirty="0"/>
            <a:t>The rendering of objects has improved, along with the ability of 3D models to react to the environment in which they’re projected.</a:t>
          </a:r>
          <a:endParaRPr lang="en-US" dirty="0"/>
        </a:p>
      </dgm:t>
    </dgm:pt>
    <dgm:pt modelId="{F13B227C-8E8B-4335-B9B6-67B3741B9A00}" type="parTrans" cxnId="{24CD39FC-B0EA-4345-A6A6-D61850002E76}">
      <dgm:prSet/>
      <dgm:spPr/>
      <dgm:t>
        <a:bodyPr/>
        <a:lstStyle/>
        <a:p>
          <a:endParaRPr lang="en-US"/>
        </a:p>
      </dgm:t>
    </dgm:pt>
    <dgm:pt modelId="{8F91C971-5C48-412C-93A1-51A0616AD634}" type="sibTrans" cxnId="{24CD39FC-B0EA-4345-A6A6-D61850002E76}">
      <dgm:prSet/>
      <dgm:spPr/>
      <dgm:t>
        <a:bodyPr/>
        <a:lstStyle/>
        <a:p>
          <a:endParaRPr lang="en-US"/>
        </a:p>
      </dgm:t>
    </dgm:pt>
    <dgm:pt modelId="{66CE4F3B-0003-4304-9198-F939AEC94DFC}">
      <dgm:prSet/>
      <dgm:spPr/>
      <dgm:t>
        <a:bodyPr/>
        <a:lstStyle/>
        <a:p>
          <a:r>
            <a:rPr lang="en-GB" b="0" i="0" dirty="0"/>
            <a:t>A systematic review of a decade of using AR in education has revealed that augmented reality is “increasing motivation (24%) and facilitating interaction (18%).” </a:t>
          </a:r>
          <a:endParaRPr lang="en-US" dirty="0"/>
        </a:p>
      </dgm:t>
    </dgm:pt>
    <dgm:pt modelId="{0447FD3B-3093-4F4C-B8E7-79C0916784E5}" type="parTrans" cxnId="{6336F430-0166-427A-A183-B702C1A77DE6}">
      <dgm:prSet/>
      <dgm:spPr/>
      <dgm:t>
        <a:bodyPr/>
        <a:lstStyle/>
        <a:p>
          <a:endParaRPr lang="en-US"/>
        </a:p>
      </dgm:t>
    </dgm:pt>
    <dgm:pt modelId="{70957781-9C20-48EA-A670-A1C6A8889BB6}" type="sibTrans" cxnId="{6336F430-0166-427A-A183-B702C1A77DE6}">
      <dgm:prSet/>
      <dgm:spPr/>
      <dgm:t>
        <a:bodyPr/>
        <a:lstStyle/>
        <a:p>
          <a:endParaRPr lang="en-US"/>
        </a:p>
      </dgm:t>
    </dgm:pt>
    <dgm:pt modelId="{D7DCA3C7-6925-445D-B6F3-D2011CAED1AB}" type="pres">
      <dgm:prSet presAssocID="{9E8B41C3-C7F4-48D0-BA44-8C4695F5DAB4}" presName="vert0" presStyleCnt="0">
        <dgm:presLayoutVars>
          <dgm:dir/>
          <dgm:animOne val="branch"/>
          <dgm:animLvl val="lvl"/>
        </dgm:presLayoutVars>
      </dgm:prSet>
      <dgm:spPr/>
    </dgm:pt>
    <dgm:pt modelId="{B930D464-F974-421D-8707-05E60560130C}" type="pres">
      <dgm:prSet presAssocID="{E16E7A7F-E9D5-4BC1-919A-8EA13E9BC8A3}" presName="thickLine" presStyleLbl="alignNode1" presStyleIdx="0" presStyleCnt="4"/>
      <dgm:spPr/>
    </dgm:pt>
    <dgm:pt modelId="{D1FEE2E7-30CD-4258-B83C-837671D439B9}" type="pres">
      <dgm:prSet presAssocID="{E16E7A7F-E9D5-4BC1-919A-8EA13E9BC8A3}" presName="horz1" presStyleCnt="0"/>
      <dgm:spPr/>
    </dgm:pt>
    <dgm:pt modelId="{0B18B177-8740-420F-9589-815B42B83FA9}" type="pres">
      <dgm:prSet presAssocID="{E16E7A7F-E9D5-4BC1-919A-8EA13E9BC8A3}" presName="tx1" presStyleLbl="revTx" presStyleIdx="0" presStyleCnt="4"/>
      <dgm:spPr/>
    </dgm:pt>
    <dgm:pt modelId="{A1E50911-EF25-4DDD-821B-AB7FEB6D2A1C}" type="pres">
      <dgm:prSet presAssocID="{E16E7A7F-E9D5-4BC1-919A-8EA13E9BC8A3}" presName="vert1" presStyleCnt="0"/>
      <dgm:spPr/>
    </dgm:pt>
    <dgm:pt modelId="{B755C0DF-12AB-457E-88A3-D559B93B76A5}" type="pres">
      <dgm:prSet presAssocID="{8F0B2379-7B7F-498F-8285-63F6D8A79089}" presName="thickLine" presStyleLbl="alignNode1" presStyleIdx="1" presStyleCnt="4"/>
      <dgm:spPr/>
    </dgm:pt>
    <dgm:pt modelId="{991CAAA4-0092-4193-8FC7-BFDB1B6FC278}" type="pres">
      <dgm:prSet presAssocID="{8F0B2379-7B7F-498F-8285-63F6D8A79089}" presName="horz1" presStyleCnt="0"/>
      <dgm:spPr/>
    </dgm:pt>
    <dgm:pt modelId="{8F129750-02C5-4336-9AEA-748B0A739A55}" type="pres">
      <dgm:prSet presAssocID="{8F0B2379-7B7F-498F-8285-63F6D8A79089}" presName="tx1" presStyleLbl="revTx" presStyleIdx="1" presStyleCnt="4"/>
      <dgm:spPr/>
    </dgm:pt>
    <dgm:pt modelId="{9DAA3C6F-3797-41CA-99AD-CA647D7320B7}" type="pres">
      <dgm:prSet presAssocID="{8F0B2379-7B7F-498F-8285-63F6D8A79089}" presName="vert1" presStyleCnt="0"/>
      <dgm:spPr/>
    </dgm:pt>
    <dgm:pt modelId="{4DD40022-4DB1-40AA-AF32-D271402E1D5A}" type="pres">
      <dgm:prSet presAssocID="{CB8573D8-2CB9-42E1-9852-A50D41DB0A8B}" presName="thickLine" presStyleLbl="alignNode1" presStyleIdx="2" presStyleCnt="4"/>
      <dgm:spPr/>
    </dgm:pt>
    <dgm:pt modelId="{68228C1B-38CB-43DC-B775-899F92D8AD26}" type="pres">
      <dgm:prSet presAssocID="{CB8573D8-2CB9-42E1-9852-A50D41DB0A8B}" presName="horz1" presStyleCnt="0"/>
      <dgm:spPr/>
    </dgm:pt>
    <dgm:pt modelId="{91BC89BF-6E7B-4757-BB67-2804F792F8FF}" type="pres">
      <dgm:prSet presAssocID="{CB8573D8-2CB9-42E1-9852-A50D41DB0A8B}" presName="tx1" presStyleLbl="revTx" presStyleIdx="2" presStyleCnt="4"/>
      <dgm:spPr/>
    </dgm:pt>
    <dgm:pt modelId="{EE5740BF-9A3E-4D81-8933-00077D1FC93E}" type="pres">
      <dgm:prSet presAssocID="{CB8573D8-2CB9-42E1-9852-A50D41DB0A8B}" presName="vert1" presStyleCnt="0"/>
      <dgm:spPr/>
    </dgm:pt>
    <dgm:pt modelId="{6955F4F7-3DBF-48AF-9813-47BBE9ADC11A}" type="pres">
      <dgm:prSet presAssocID="{66CE4F3B-0003-4304-9198-F939AEC94DFC}" presName="thickLine" presStyleLbl="alignNode1" presStyleIdx="3" presStyleCnt="4"/>
      <dgm:spPr/>
    </dgm:pt>
    <dgm:pt modelId="{9FA99058-735A-4487-B996-33289DC7B34D}" type="pres">
      <dgm:prSet presAssocID="{66CE4F3B-0003-4304-9198-F939AEC94DFC}" presName="horz1" presStyleCnt="0"/>
      <dgm:spPr/>
    </dgm:pt>
    <dgm:pt modelId="{B863D1B2-74B9-4481-8C0B-3B9B3888AD16}" type="pres">
      <dgm:prSet presAssocID="{66CE4F3B-0003-4304-9198-F939AEC94DFC}" presName="tx1" presStyleLbl="revTx" presStyleIdx="3" presStyleCnt="4"/>
      <dgm:spPr/>
    </dgm:pt>
    <dgm:pt modelId="{990EB912-12EC-4C48-B80C-022B5D5B2B9D}" type="pres">
      <dgm:prSet presAssocID="{66CE4F3B-0003-4304-9198-F939AEC94DFC}" presName="vert1" presStyleCnt="0"/>
      <dgm:spPr/>
    </dgm:pt>
  </dgm:ptLst>
  <dgm:cxnLst>
    <dgm:cxn modelId="{1EF41307-E08F-4E38-B8F6-43A3012606C2}" type="presOf" srcId="{66CE4F3B-0003-4304-9198-F939AEC94DFC}" destId="{B863D1B2-74B9-4481-8C0B-3B9B3888AD16}" srcOrd="0" destOrd="0" presId="urn:microsoft.com/office/officeart/2008/layout/LinedList"/>
    <dgm:cxn modelId="{6336F430-0166-427A-A183-B702C1A77DE6}" srcId="{9E8B41C3-C7F4-48D0-BA44-8C4695F5DAB4}" destId="{66CE4F3B-0003-4304-9198-F939AEC94DFC}" srcOrd="3" destOrd="0" parTransId="{0447FD3B-3093-4F4C-B8E7-79C0916784E5}" sibTransId="{70957781-9C20-48EA-A670-A1C6A8889BB6}"/>
    <dgm:cxn modelId="{4D718437-7730-4AAF-A31E-04104AE6A04B}" srcId="{9E8B41C3-C7F4-48D0-BA44-8C4695F5DAB4}" destId="{8F0B2379-7B7F-498F-8285-63F6D8A79089}" srcOrd="1" destOrd="0" parTransId="{A2B175E6-010E-4D93-A3E8-C134CE3BD9E1}" sibTransId="{69BE18FA-3B6F-4F14-B528-A807398001A4}"/>
    <dgm:cxn modelId="{BBE01F48-3648-422E-8DC5-AFDBC1D80336}" type="presOf" srcId="{9E8B41C3-C7F4-48D0-BA44-8C4695F5DAB4}" destId="{D7DCA3C7-6925-445D-B6F3-D2011CAED1AB}" srcOrd="0" destOrd="0" presId="urn:microsoft.com/office/officeart/2008/layout/LinedList"/>
    <dgm:cxn modelId="{F51C3193-89AA-409E-9D97-09CD4FF7F4E4}" srcId="{9E8B41C3-C7F4-48D0-BA44-8C4695F5DAB4}" destId="{E16E7A7F-E9D5-4BC1-919A-8EA13E9BC8A3}" srcOrd="0" destOrd="0" parTransId="{A176ED99-DDC2-4EF6-9D22-B129B3A8D9CF}" sibTransId="{E7D5A401-D5C8-4B75-BB40-40F00E854814}"/>
    <dgm:cxn modelId="{E7C33FA4-A1E0-4DAC-B858-464208420BE1}" type="presOf" srcId="{E16E7A7F-E9D5-4BC1-919A-8EA13E9BC8A3}" destId="{0B18B177-8740-420F-9589-815B42B83FA9}" srcOrd="0" destOrd="0" presId="urn:microsoft.com/office/officeart/2008/layout/LinedList"/>
    <dgm:cxn modelId="{ABBD9AC3-3666-4867-954A-952B67D3ECCA}" type="presOf" srcId="{8F0B2379-7B7F-498F-8285-63F6D8A79089}" destId="{8F129750-02C5-4336-9AEA-748B0A739A55}" srcOrd="0" destOrd="0" presId="urn:microsoft.com/office/officeart/2008/layout/LinedList"/>
    <dgm:cxn modelId="{091077C7-DF2A-4A98-8E94-2E3924D5BC4D}" type="presOf" srcId="{CB8573D8-2CB9-42E1-9852-A50D41DB0A8B}" destId="{91BC89BF-6E7B-4757-BB67-2804F792F8FF}" srcOrd="0" destOrd="0" presId="urn:microsoft.com/office/officeart/2008/layout/LinedList"/>
    <dgm:cxn modelId="{24CD39FC-B0EA-4345-A6A6-D61850002E76}" srcId="{9E8B41C3-C7F4-48D0-BA44-8C4695F5DAB4}" destId="{CB8573D8-2CB9-42E1-9852-A50D41DB0A8B}" srcOrd="2" destOrd="0" parTransId="{F13B227C-8E8B-4335-B9B6-67B3741B9A00}" sibTransId="{8F91C971-5C48-412C-93A1-51A0616AD634}"/>
    <dgm:cxn modelId="{C46BD854-BA1D-4639-95DA-BB382D3A0324}" type="presParOf" srcId="{D7DCA3C7-6925-445D-B6F3-D2011CAED1AB}" destId="{B930D464-F974-421D-8707-05E60560130C}" srcOrd="0" destOrd="0" presId="urn:microsoft.com/office/officeart/2008/layout/LinedList"/>
    <dgm:cxn modelId="{260D9E02-926A-4C48-B085-14D8686E00A8}" type="presParOf" srcId="{D7DCA3C7-6925-445D-B6F3-D2011CAED1AB}" destId="{D1FEE2E7-30CD-4258-B83C-837671D439B9}" srcOrd="1" destOrd="0" presId="urn:microsoft.com/office/officeart/2008/layout/LinedList"/>
    <dgm:cxn modelId="{3403CC24-5513-4992-9493-F10C1ABA4941}" type="presParOf" srcId="{D1FEE2E7-30CD-4258-B83C-837671D439B9}" destId="{0B18B177-8740-420F-9589-815B42B83FA9}" srcOrd="0" destOrd="0" presId="urn:microsoft.com/office/officeart/2008/layout/LinedList"/>
    <dgm:cxn modelId="{06E54E9C-860F-46D1-9F10-4D3D656DAA1D}" type="presParOf" srcId="{D1FEE2E7-30CD-4258-B83C-837671D439B9}" destId="{A1E50911-EF25-4DDD-821B-AB7FEB6D2A1C}" srcOrd="1" destOrd="0" presId="urn:microsoft.com/office/officeart/2008/layout/LinedList"/>
    <dgm:cxn modelId="{12B1BAFB-B928-4B32-A657-F075018D6CB6}" type="presParOf" srcId="{D7DCA3C7-6925-445D-B6F3-D2011CAED1AB}" destId="{B755C0DF-12AB-457E-88A3-D559B93B76A5}" srcOrd="2" destOrd="0" presId="urn:microsoft.com/office/officeart/2008/layout/LinedList"/>
    <dgm:cxn modelId="{A4B6BD0F-A3B2-463B-8E05-2EF7443B8C8F}" type="presParOf" srcId="{D7DCA3C7-6925-445D-B6F3-D2011CAED1AB}" destId="{991CAAA4-0092-4193-8FC7-BFDB1B6FC278}" srcOrd="3" destOrd="0" presId="urn:microsoft.com/office/officeart/2008/layout/LinedList"/>
    <dgm:cxn modelId="{EF3634F0-EBE8-4EE1-9619-6698B5540CD3}" type="presParOf" srcId="{991CAAA4-0092-4193-8FC7-BFDB1B6FC278}" destId="{8F129750-02C5-4336-9AEA-748B0A739A55}" srcOrd="0" destOrd="0" presId="urn:microsoft.com/office/officeart/2008/layout/LinedList"/>
    <dgm:cxn modelId="{B2120E34-BD74-44D0-BAA6-D2B05FAAA552}" type="presParOf" srcId="{991CAAA4-0092-4193-8FC7-BFDB1B6FC278}" destId="{9DAA3C6F-3797-41CA-99AD-CA647D7320B7}" srcOrd="1" destOrd="0" presId="urn:microsoft.com/office/officeart/2008/layout/LinedList"/>
    <dgm:cxn modelId="{B878ECF6-4A60-41C9-A651-D08BD76A4ADB}" type="presParOf" srcId="{D7DCA3C7-6925-445D-B6F3-D2011CAED1AB}" destId="{4DD40022-4DB1-40AA-AF32-D271402E1D5A}" srcOrd="4" destOrd="0" presId="urn:microsoft.com/office/officeart/2008/layout/LinedList"/>
    <dgm:cxn modelId="{BBD79B96-7520-4CEB-A30A-FE5111BBE6D8}" type="presParOf" srcId="{D7DCA3C7-6925-445D-B6F3-D2011CAED1AB}" destId="{68228C1B-38CB-43DC-B775-899F92D8AD26}" srcOrd="5" destOrd="0" presId="urn:microsoft.com/office/officeart/2008/layout/LinedList"/>
    <dgm:cxn modelId="{78E04488-13A7-4F5A-B09D-EB20621F5F36}" type="presParOf" srcId="{68228C1B-38CB-43DC-B775-899F92D8AD26}" destId="{91BC89BF-6E7B-4757-BB67-2804F792F8FF}" srcOrd="0" destOrd="0" presId="urn:microsoft.com/office/officeart/2008/layout/LinedList"/>
    <dgm:cxn modelId="{1744CE23-C0F9-4393-A88A-944E47916AE7}" type="presParOf" srcId="{68228C1B-38CB-43DC-B775-899F92D8AD26}" destId="{EE5740BF-9A3E-4D81-8933-00077D1FC93E}" srcOrd="1" destOrd="0" presId="urn:microsoft.com/office/officeart/2008/layout/LinedList"/>
    <dgm:cxn modelId="{5EF9B6A5-F04C-49D7-9044-855BAF4550AC}" type="presParOf" srcId="{D7DCA3C7-6925-445D-B6F3-D2011CAED1AB}" destId="{6955F4F7-3DBF-48AF-9813-47BBE9ADC11A}" srcOrd="6" destOrd="0" presId="urn:microsoft.com/office/officeart/2008/layout/LinedList"/>
    <dgm:cxn modelId="{BF0FE387-AF9D-41F4-8045-D3F0AC822C45}" type="presParOf" srcId="{D7DCA3C7-6925-445D-B6F3-D2011CAED1AB}" destId="{9FA99058-735A-4487-B996-33289DC7B34D}" srcOrd="7" destOrd="0" presId="urn:microsoft.com/office/officeart/2008/layout/LinedList"/>
    <dgm:cxn modelId="{9045299C-A47C-405A-98AB-BBFE130C467D}" type="presParOf" srcId="{9FA99058-735A-4487-B996-33289DC7B34D}" destId="{B863D1B2-74B9-4481-8C0B-3B9B3888AD16}" srcOrd="0" destOrd="0" presId="urn:microsoft.com/office/officeart/2008/layout/LinedList"/>
    <dgm:cxn modelId="{3D8F9C98-8EC4-456C-B039-AD907CC64F1E}" type="presParOf" srcId="{9FA99058-735A-4487-B996-33289DC7B34D}" destId="{990EB912-12EC-4C48-B80C-022B5D5B2B9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30D464-F974-421D-8707-05E60560130C}">
      <dsp:nvSpPr>
        <dsp:cNvPr id="0" name=""/>
        <dsp:cNvSpPr/>
      </dsp:nvSpPr>
      <dsp:spPr>
        <a:xfrm>
          <a:off x="0" y="0"/>
          <a:ext cx="779714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18B177-8740-420F-9589-815B42B83FA9}">
      <dsp:nvSpPr>
        <dsp:cNvPr id="0" name=""/>
        <dsp:cNvSpPr/>
      </dsp:nvSpPr>
      <dsp:spPr>
        <a:xfrm>
          <a:off x="0" y="0"/>
          <a:ext cx="7797146" cy="1276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dirty="0"/>
            <a:t>Learning resources are available at all times and from any location. It offers mobile and low-cost learning resources. Education becomes more portable and accessible as a result.</a:t>
          </a:r>
        </a:p>
      </dsp:txBody>
      <dsp:txXfrm>
        <a:off x="0" y="0"/>
        <a:ext cx="7797146" cy="1276898"/>
      </dsp:txXfrm>
    </dsp:sp>
    <dsp:sp modelId="{B755C0DF-12AB-457E-88A3-D559B93B76A5}">
      <dsp:nvSpPr>
        <dsp:cNvPr id="0" name=""/>
        <dsp:cNvSpPr/>
      </dsp:nvSpPr>
      <dsp:spPr>
        <a:xfrm>
          <a:off x="0" y="1276898"/>
          <a:ext cx="779714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F129750-02C5-4336-9AEA-748B0A739A55}">
      <dsp:nvSpPr>
        <dsp:cNvPr id="0" name=""/>
        <dsp:cNvSpPr/>
      </dsp:nvSpPr>
      <dsp:spPr>
        <a:xfrm>
          <a:off x="0" y="1406235"/>
          <a:ext cx="7797146" cy="1276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GB" sz="2700" b="0" i="0" kern="1200" dirty="0"/>
            <a:t>There is no requirement for specialised equipment. The majority of the target population can use AR technology right away.</a:t>
          </a:r>
        </a:p>
      </dsp:txBody>
      <dsp:txXfrm>
        <a:off x="0" y="1406235"/>
        <a:ext cx="7797146" cy="1276898"/>
      </dsp:txXfrm>
    </dsp:sp>
    <dsp:sp modelId="{4DD40022-4DB1-40AA-AF32-D271402E1D5A}">
      <dsp:nvSpPr>
        <dsp:cNvPr id="0" name=""/>
        <dsp:cNvSpPr/>
      </dsp:nvSpPr>
      <dsp:spPr>
        <a:xfrm>
          <a:off x="0" y="2553796"/>
          <a:ext cx="779714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1BC89BF-6E7B-4757-BB67-2804F792F8FF}">
      <dsp:nvSpPr>
        <dsp:cNvPr id="0" name=""/>
        <dsp:cNvSpPr/>
      </dsp:nvSpPr>
      <dsp:spPr>
        <a:xfrm>
          <a:off x="0" y="2553796"/>
          <a:ext cx="7797146" cy="1276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GB" sz="2700" b="0" i="0" kern="1200" dirty="0"/>
            <a:t>AR learning maintains students’ interest throughout the course and make learning enjoyable and simple.</a:t>
          </a:r>
          <a:endParaRPr lang="en-US" sz="2700" kern="1200" dirty="0"/>
        </a:p>
      </dsp:txBody>
      <dsp:txXfrm>
        <a:off x="0" y="2553796"/>
        <a:ext cx="7797146" cy="1276898"/>
      </dsp:txXfrm>
    </dsp:sp>
    <dsp:sp modelId="{6955F4F7-3DBF-48AF-9813-47BBE9ADC11A}">
      <dsp:nvSpPr>
        <dsp:cNvPr id="0" name=""/>
        <dsp:cNvSpPr/>
      </dsp:nvSpPr>
      <dsp:spPr>
        <a:xfrm>
          <a:off x="0" y="3830695"/>
          <a:ext cx="779714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863D1B2-74B9-4481-8C0B-3B9B3888AD16}">
      <dsp:nvSpPr>
        <dsp:cNvPr id="0" name=""/>
        <dsp:cNvSpPr/>
      </dsp:nvSpPr>
      <dsp:spPr>
        <a:xfrm>
          <a:off x="0" y="3830695"/>
          <a:ext cx="7797146" cy="1276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GB" sz="2700" b="0" i="0" kern="1200" dirty="0"/>
            <a:t>AR gamification attempts to enhance the overall learning process of youngsters with intellectual disability. It provides a game-based learning system.</a:t>
          </a:r>
          <a:endParaRPr lang="en-US" sz="2700" kern="1200" dirty="0"/>
        </a:p>
      </dsp:txBody>
      <dsp:txXfrm>
        <a:off x="0" y="3830695"/>
        <a:ext cx="7797146" cy="12768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0A18CD-F487-49A7-BA4F-3EF6EC67789D}">
      <dsp:nvSpPr>
        <dsp:cNvPr id="0" name=""/>
        <dsp:cNvSpPr/>
      </dsp:nvSpPr>
      <dsp:spPr>
        <a:xfrm>
          <a:off x="2301291" y="2734146"/>
          <a:ext cx="3292285" cy="203230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000" b="-4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80E71F1-0157-4964-A4B2-DCB9A3D754AB}">
      <dsp:nvSpPr>
        <dsp:cNvPr id="0" name=""/>
        <dsp:cNvSpPr/>
      </dsp:nvSpPr>
      <dsp:spPr>
        <a:xfrm>
          <a:off x="4252891" y="2365"/>
          <a:ext cx="3292285" cy="203230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1000" b="-11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1098750-918D-49A9-A01C-38CE0FD77249}">
      <dsp:nvSpPr>
        <dsp:cNvPr id="0" name=""/>
        <dsp:cNvSpPr/>
      </dsp:nvSpPr>
      <dsp:spPr>
        <a:xfrm>
          <a:off x="349691" y="2365"/>
          <a:ext cx="3292285" cy="203230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4000" b="-4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0975539-D315-4CBB-9C51-04DAE0970DAA}">
      <dsp:nvSpPr>
        <dsp:cNvPr id="0" name=""/>
        <dsp:cNvSpPr/>
      </dsp:nvSpPr>
      <dsp:spPr>
        <a:xfrm>
          <a:off x="93873" y="2022790"/>
          <a:ext cx="3285543" cy="34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0" rIns="95250" bIns="0" numCol="1" spcCol="1270" anchor="b" anchorCtr="0">
          <a:noAutofit/>
        </a:bodyPr>
        <a:lstStyle/>
        <a:p>
          <a:pPr marL="0" lvl="0" indent="0" algn="l" defTabSz="1111250">
            <a:lnSpc>
              <a:spcPct val="90000"/>
            </a:lnSpc>
            <a:spcBef>
              <a:spcPct val="0"/>
            </a:spcBef>
            <a:spcAft>
              <a:spcPct val="35000"/>
            </a:spcAft>
            <a:buNone/>
          </a:pPr>
          <a:r>
            <a:rPr lang="en-IN" sz="2500" kern="1200" dirty="0"/>
            <a:t>School students</a:t>
          </a:r>
        </a:p>
      </dsp:txBody>
      <dsp:txXfrm>
        <a:off x="93873" y="2022790"/>
        <a:ext cx="3285543" cy="347750"/>
      </dsp:txXfrm>
    </dsp:sp>
    <dsp:sp modelId="{B23D0BCD-8374-43F1-A883-30105547CC13}">
      <dsp:nvSpPr>
        <dsp:cNvPr id="0" name=""/>
        <dsp:cNvSpPr/>
      </dsp:nvSpPr>
      <dsp:spPr>
        <a:xfrm>
          <a:off x="93873" y="264783"/>
          <a:ext cx="3291220" cy="2114552"/>
        </a:xfrm>
        <a:prstGeom prst="rect">
          <a:avLst/>
        </a:pr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4CDA57-1A85-42D5-8B5B-AF7CBC5E6E94}">
      <dsp:nvSpPr>
        <dsp:cNvPr id="0" name=""/>
        <dsp:cNvSpPr/>
      </dsp:nvSpPr>
      <dsp:spPr>
        <a:xfrm>
          <a:off x="3997073" y="2022790"/>
          <a:ext cx="3285543" cy="34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0" rIns="95250" bIns="0" numCol="1" spcCol="1270" anchor="b" anchorCtr="0">
          <a:noAutofit/>
        </a:bodyPr>
        <a:lstStyle/>
        <a:p>
          <a:pPr marL="0" lvl="0" indent="0" algn="l" defTabSz="1111250">
            <a:lnSpc>
              <a:spcPct val="90000"/>
            </a:lnSpc>
            <a:spcBef>
              <a:spcPct val="0"/>
            </a:spcBef>
            <a:spcAft>
              <a:spcPct val="35000"/>
            </a:spcAft>
            <a:buNone/>
          </a:pPr>
          <a:r>
            <a:rPr lang="en-IN" sz="2500" kern="1200" dirty="0"/>
            <a:t>College students	</a:t>
          </a:r>
        </a:p>
      </dsp:txBody>
      <dsp:txXfrm>
        <a:off x="3997073" y="2022790"/>
        <a:ext cx="3285543" cy="347750"/>
      </dsp:txXfrm>
    </dsp:sp>
    <dsp:sp modelId="{3882E720-E4EC-403A-82E7-47C7E61D0035}">
      <dsp:nvSpPr>
        <dsp:cNvPr id="0" name=""/>
        <dsp:cNvSpPr/>
      </dsp:nvSpPr>
      <dsp:spPr>
        <a:xfrm>
          <a:off x="3997073" y="264783"/>
          <a:ext cx="3291220" cy="2114552"/>
        </a:xfrm>
        <a:prstGeom prst="rect">
          <a:avLst/>
        </a:pr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FA8BD6-1ACF-421C-9058-38092A251FCA}">
      <dsp:nvSpPr>
        <dsp:cNvPr id="0" name=""/>
        <dsp:cNvSpPr/>
      </dsp:nvSpPr>
      <dsp:spPr>
        <a:xfrm>
          <a:off x="2045473" y="4754570"/>
          <a:ext cx="3285543" cy="34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0" rIns="95250" bIns="0" numCol="1" spcCol="1270" anchor="b" anchorCtr="0">
          <a:noAutofit/>
        </a:bodyPr>
        <a:lstStyle/>
        <a:p>
          <a:pPr marL="0" lvl="0" indent="0" algn="l" defTabSz="1111250">
            <a:lnSpc>
              <a:spcPct val="90000"/>
            </a:lnSpc>
            <a:spcBef>
              <a:spcPct val="0"/>
            </a:spcBef>
            <a:spcAft>
              <a:spcPct val="35000"/>
            </a:spcAft>
            <a:buNone/>
          </a:pPr>
          <a:r>
            <a:rPr lang="en-IN" sz="2500" kern="1200" dirty="0"/>
            <a:t>Anyone interested</a:t>
          </a:r>
        </a:p>
      </dsp:txBody>
      <dsp:txXfrm>
        <a:off x="2045473" y="4754570"/>
        <a:ext cx="3285543" cy="347750"/>
      </dsp:txXfrm>
    </dsp:sp>
    <dsp:sp modelId="{1E4222A3-C729-4899-97C7-732B8505C556}">
      <dsp:nvSpPr>
        <dsp:cNvPr id="0" name=""/>
        <dsp:cNvSpPr/>
      </dsp:nvSpPr>
      <dsp:spPr>
        <a:xfrm>
          <a:off x="2045473" y="2996563"/>
          <a:ext cx="3291220" cy="2114552"/>
        </a:xfrm>
        <a:prstGeom prst="rect">
          <a:avLst/>
        </a:pr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30D464-F974-421D-8707-05E60560130C}">
      <dsp:nvSpPr>
        <dsp:cNvPr id="0" name=""/>
        <dsp:cNvSpPr/>
      </dsp:nvSpPr>
      <dsp:spPr>
        <a:xfrm>
          <a:off x="0" y="0"/>
          <a:ext cx="779714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18B177-8740-420F-9589-815B42B83FA9}">
      <dsp:nvSpPr>
        <dsp:cNvPr id="0" name=""/>
        <dsp:cNvSpPr/>
      </dsp:nvSpPr>
      <dsp:spPr>
        <a:xfrm>
          <a:off x="0" y="0"/>
          <a:ext cx="7797146" cy="1276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GB" sz="2700" b="0" i="0" kern="1200" dirty="0"/>
            <a:t>According to research, most of us are visual learners — we learn and understand concepts best when provided with visual cues.</a:t>
          </a:r>
          <a:endParaRPr lang="en-US" sz="2700" kern="1200" dirty="0"/>
        </a:p>
      </dsp:txBody>
      <dsp:txXfrm>
        <a:off x="0" y="0"/>
        <a:ext cx="7797146" cy="1276898"/>
      </dsp:txXfrm>
    </dsp:sp>
    <dsp:sp modelId="{B755C0DF-12AB-457E-88A3-D559B93B76A5}">
      <dsp:nvSpPr>
        <dsp:cNvPr id="0" name=""/>
        <dsp:cNvSpPr/>
      </dsp:nvSpPr>
      <dsp:spPr>
        <a:xfrm>
          <a:off x="0" y="1276898"/>
          <a:ext cx="779714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F129750-02C5-4336-9AEA-748B0A739A55}">
      <dsp:nvSpPr>
        <dsp:cNvPr id="0" name=""/>
        <dsp:cNvSpPr/>
      </dsp:nvSpPr>
      <dsp:spPr>
        <a:xfrm>
          <a:off x="0" y="1276898"/>
          <a:ext cx="7797146" cy="1276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GB" sz="2700" b="0" i="0" kern="1200" dirty="0"/>
            <a:t>Augmented reality is therefore a great enabler of learning experiences, especially with the growing capabilities of this technology.</a:t>
          </a:r>
          <a:endParaRPr lang="en-US" sz="2700" kern="1200" dirty="0"/>
        </a:p>
      </dsp:txBody>
      <dsp:txXfrm>
        <a:off x="0" y="1276898"/>
        <a:ext cx="7797146" cy="1276898"/>
      </dsp:txXfrm>
    </dsp:sp>
    <dsp:sp modelId="{4DD40022-4DB1-40AA-AF32-D271402E1D5A}">
      <dsp:nvSpPr>
        <dsp:cNvPr id="0" name=""/>
        <dsp:cNvSpPr/>
      </dsp:nvSpPr>
      <dsp:spPr>
        <a:xfrm>
          <a:off x="0" y="2553796"/>
          <a:ext cx="779714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1BC89BF-6E7B-4757-BB67-2804F792F8FF}">
      <dsp:nvSpPr>
        <dsp:cNvPr id="0" name=""/>
        <dsp:cNvSpPr/>
      </dsp:nvSpPr>
      <dsp:spPr>
        <a:xfrm>
          <a:off x="0" y="2553796"/>
          <a:ext cx="7797146" cy="1276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GB" sz="2700" b="0" i="0" kern="1200" dirty="0"/>
            <a:t>The rendering of objects has improved, along with the ability of 3D models to react to the environment in which they’re projected.</a:t>
          </a:r>
          <a:endParaRPr lang="en-US" sz="2700" kern="1200" dirty="0"/>
        </a:p>
      </dsp:txBody>
      <dsp:txXfrm>
        <a:off x="0" y="2553796"/>
        <a:ext cx="7797146" cy="1276898"/>
      </dsp:txXfrm>
    </dsp:sp>
    <dsp:sp modelId="{6955F4F7-3DBF-48AF-9813-47BBE9ADC11A}">
      <dsp:nvSpPr>
        <dsp:cNvPr id="0" name=""/>
        <dsp:cNvSpPr/>
      </dsp:nvSpPr>
      <dsp:spPr>
        <a:xfrm>
          <a:off x="0" y="3830695"/>
          <a:ext cx="779714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863D1B2-74B9-4481-8C0B-3B9B3888AD16}">
      <dsp:nvSpPr>
        <dsp:cNvPr id="0" name=""/>
        <dsp:cNvSpPr/>
      </dsp:nvSpPr>
      <dsp:spPr>
        <a:xfrm>
          <a:off x="0" y="3830695"/>
          <a:ext cx="7797146" cy="1276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GB" sz="2700" b="0" i="0" kern="1200" dirty="0"/>
            <a:t>A systematic review of a decade of using AR in education has revealed that augmented reality is “increasing motivation (24%) and facilitating interaction (18%).” </a:t>
          </a:r>
          <a:endParaRPr lang="en-US" sz="2700" kern="1200" dirty="0"/>
        </a:p>
      </dsp:txBody>
      <dsp:txXfrm>
        <a:off x="0" y="3830695"/>
        <a:ext cx="7797146" cy="127689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1/layout/Picture Frame">
  <dgm:title val="Picture Frame"/>
  <dgm:desc val="Use to show pictures and the corresponding Level 1 text, both displayed in an offset frame. Works best with Level 1 text only."/>
  <dgm:catLst>
    <dgm:cat type="picture" pri="6500"/>
    <dgm:cat type="officeonline" pri="10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varLst>
    <dgm:choose name="Name1">
      <dgm:if name="Name2" func="var" arg="dir" op="equ" val="norm">
        <dgm:alg type="snake">
          <dgm:param type="off" val="ctr"/>
        </dgm:alg>
      </dgm:if>
      <dgm:else name="Name3">
        <dgm:alg type="snake">
          <dgm:param type="grDir" val="tR"/>
          <dgm:param type="off" val="c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4927"/>
        </dgm:alg>
        <dgm:shape xmlns:r="http://schemas.openxmlformats.org/officeDocument/2006/relationships" r:blip="">
          <dgm:adjLst/>
        </dgm:shape>
        <dgm:choose name="Name4">
          <dgm:if name="Name5" func="var" arg="dir" op="equ" val="norm">
            <dgm:constrLst>
              <dgm:constr type="l" for="ch" forName="ParentText" refType="w" fact="0"/>
              <dgm:constr type="t" for="ch" forName="ParentText" refType="h" fact="0.85"/>
              <dgm:constr type="w" for="ch" forName="ParentText" refType="w" fact="0.926"/>
              <dgm:constr type="h" for="ch" forName="ParentText" refType="h" fact="0.1463"/>
              <dgm:constr type="l" for="ch" forName="Accent1" refType="w" fact="0"/>
              <dgm:constr type="t" for="ch" forName="Accent1" refType="h" fact="0.1104"/>
              <dgm:constr type="w" for="ch" forName="Accent1" refType="w" fact="0.9276"/>
              <dgm:constr type="h" for="ch" forName="Accent1" refType="h" fact="0.8896"/>
              <dgm:constr type="l" for="ch" forName="Image" refType="w" fact="0.0721"/>
              <dgm:constr type="t" for="ch" forName="Image" refType="h" fact="0"/>
              <dgm:constr type="w" for="ch" forName="Image" refType="w" fact="0.9279"/>
              <dgm:constr type="h" for="ch" forName="Image" refType="h" fact="0.855"/>
            </dgm:constrLst>
          </dgm:if>
          <dgm:else name="Name6">
            <dgm:constrLst>
              <dgm:constr type="l" for="ch" forName="ParentText" refType="w" fact="0.0837"/>
              <dgm:constr type="t" for="ch" forName="ParentText" refType="h" fact="0.84"/>
              <dgm:constr type="w" for="ch" forName="ParentText" refType="w" fact="0.9163"/>
              <dgm:constr type="h" for="ch" forName="ParentText" refType="h" fact="0.1463"/>
              <dgm:constr type="l" for="ch" forName="Accent1" refType="w" fact="0.0724"/>
              <dgm:constr type="t" for="ch" forName="Accent1" refType="h" fact="0.1104"/>
              <dgm:constr type="w" for="ch" forName="Accent1" refType="w" fact="0.9276"/>
              <dgm:constr type="h" for="ch" forName="Accent1" refType="h" fact="0.8896"/>
              <dgm:constr type="l" for="ch" forName="Image" refType="w" fact="0"/>
              <dgm:constr type="t" for="ch" forName="Image" refType="h" fact="0"/>
              <dgm:constr type="w" for="ch" forName="Image" refType="w" fact="0.9279"/>
              <dgm:constr type="h" for="ch" forName="Image" refType="h" fact="0.855"/>
            </dgm:constrLst>
          </dgm:else>
        </dgm:choose>
        <dgm:layoutNode name="ParentText" styleLbl="revTx">
          <dgm:varLst>
            <dgm:chMax val="0"/>
            <dgm:chPref val="0"/>
            <dgm:bulletEnabled val="1"/>
          </dgm:varLst>
          <dgm:alg type="tx">
            <dgm:param type="parTxLTRAlign" val="l"/>
            <dgm:param type="parTxRTL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
            <dgm:constr type="bMarg" refType="primFontSz" fact="0"/>
          </dgm:constrLst>
          <dgm:ruleLst>
            <dgm:rule type="primFontSz" val="5" fact="NaN" max="NaN"/>
          </dgm:ruleLst>
        </dgm:layoutNode>
        <dgm:layoutNode name="Accent1" styleLbl="parChTrans1D1">
          <dgm:alg type="sp"/>
          <dgm:shape xmlns:r="http://schemas.openxmlformats.org/officeDocument/2006/relationships" type="rect" r:blip="" zOrderOff="10">
            <dgm:adjLst/>
          </dgm:shape>
          <dgm:presOf/>
        </dgm:layoutNode>
        <dgm:layoutNode name="Image" styleLbl="alignImgPlace1">
          <dgm:alg type="sp"/>
          <dgm:shape xmlns:r="http://schemas.openxmlformats.org/officeDocument/2006/relationships" type="rect" r:blip="" zOrderOff="-15"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2.png>
</file>

<file path=ppt/media/image3.jpg>
</file>

<file path=ppt/media/image4.jpeg>
</file>

<file path=ppt/media/image5.jp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49C1447-C58F-4603-A3C1-A77097A336FD}" type="datetimeFigureOut">
              <a:rPr lang="en-US" smtClean="0"/>
              <a:pPr/>
              <a:t>1/24/2023</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5EF151-3DE2-40B7-AE5E-57293B5CF8F7}" type="slidenum">
              <a:rPr lang="en-IN" smtClean="0"/>
              <a:pPr/>
              <a:t>‹#›</a:t>
            </a:fld>
            <a:endParaRPr lang="en-IN"/>
          </a:p>
        </p:txBody>
      </p:sp>
    </p:spTree>
    <p:extLst>
      <p:ext uri="{BB962C8B-B14F-4D97-AF65-F5344CB8AC3E}">
        <p14:creationId xmlns:p14="http://schemas.microsoft.com/office/powerpoint/2010/main" val="3980531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a:p>
        </p:txBody>
      </p:sp>
      <p:sp>
        <p:nvSpPr>
          <p:cNvPr id="4" name="Slide Number Placeholder 3"/>
          <p:cNvSpPr>
            <a:spLocks noGrp="1"/>
          </p:cNvSpPr>
          <p:nvPr>
            <p:ph type="sldNum" sz="quarter" idx="10"/>
          </p:nvPr>
        </p:nvSpPr>
        <p:spPr/>
        <p:txBody>
          <a:bodyPr/>
          <a:lstStyle/>
          <a:p>
            <a:fld id="{8D5EF151-3DE2-40B7-AE5E-57293B5CF8F7}" type="slidenum">
              <a:rPr lang="en-IN" smtClean="0"/>
              <a:pPr/>
              <a:t>2</a:t>
            </a:fld>
            <a:endParaRPr lang="en-IN"/>
          </a:p>
        </p:txBody>
      </p:sp>
    </p:spTree>
    <p:extLst>
      <p:ext uri="{BB962C8B-B14F-4D97-AF65-F5344CB8AC3E}">
        <p14:creationId xmlns:p14="http://schemas.microsoft.com/office/powerpoint/2010/main" val="211258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8BB32912-E903-4919-8F99-ADE999AF833C}" type="datetime1">
              <a:rPr lang="en-US" smtClean="0"/>
              <a:pPr/>
              <a:t>1/24/2023</a:t>
            </a:fld>
            <a:endParaRPr lang="en-IN"/>
          </a:p>
        </p:txBody>
      </p:sp>
      <p:sp>
        <p:nvSpPr>
          <p:cNvPr id="17" name="Footer Placeholder 16"/>
          <p:cNvSpPr>
            <a:spLocks noGrp="1"/>
          </p:cNvSpPr>
          <p:nvPr>
            <p:ph type="ftr" sz="quarter" idx="11"/>
          </p:nvPr>
        </p:nvSpPr>
        <p:spPr/>
        <p:txBody>
          <a:bodyPr/>
          <a:lstStyle/>
          <a:p>
            <a:endParaRPr lang="en-IN"/>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DEDB6489-1200-49C8-817C-37514082C3FF}" type="slidenum">
              <a:rPr lang="en-IN" smtClean="0"/>
              <a:pPr/>
              <a:t>‹#›</a:t>
            </a:fld>
            <a:endParaRPr lang="en-IN"/>
          </a:p>
        </p:txBody>
      </p:sp>
      <p:sp>
        <p:nvSpPr>
          <p:cNvPr id="7" name="Rectangle 6"/>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418F4A0-2CEC-4402-9814-1742A79C15A7}" type="datetime1">
              <a:rPr lang="en-US" smtClean="0"/>
              <a:pPr/>
              <a:t>1/24/2023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EDB6489-1200-49C8-817C-37514082C3FF}"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526E53A-FBA5-45EF-8FDB-8A1CF67F11DE}" type="datetime1">
              <a:rPr lang="en-US" smtClean="0"/>
              <a:pPr/>
              <a:t>1/24/2023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EDB6489-1200-49C8-817C-37514082C3FF}"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6F625181-DD1B-48AF-91DA-04E87C01ED0A}" type="datetime1">
              <a:rPr lang="en-US" smtClean="0"/>
              <a:pPr/>
              <a:t>1/24/2023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EDB6489-1200-49C8-817C-37514082C3FF}" type="slidenum">
              <a:rPr lang="en-IN" smtClean="0"/>
              <a:pPr/>
              <a:t>‹#›</a:t>
            </a:fld>
            <a:endParaRPr lang="en-IN"/>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C7F0C3AA-CB44-488A-84CC-FAEE925558AE}" type="datetime1">
              <a:rPr lang="en-US" smtClean="0"/>
              <a:pPr/>
              <a:t>1/24/2023</a:t>
            </a:fld>
            <a:endParaRPr lang="en-IN"/>
          </a:p>
        </p:txBody>
      </p:sp>
      <p:sp>
        <p:nvSpPr>
          <p:cNvPr id="5" name="Footer Placeholder 4"/>
          <p:cNvSpPr>
            <a:spLocks noGrp="1"/>
          </p:cNvSpPr>
          <p:nvPr>
            <p:ph type="ftr" sz="quarter" idx="11"/>
          </p:nvPr>
        </p:nvSpPr>
        <p:spPr>
          <a:xfrm>
            <a:off x="800100" y="6172200"/>
            <a:ext cx="4000500" cy="457200"/>
          </a:xfrm>
        </p:spPr>
        <p:txBody>
          <a:bodyPr/>
          <a:lstStyle/>
          <a:p>
            <a:endParaRPr lang="en-IN"/>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DEDB6489-1200-49C8-817C-37514082C3FF}"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61C91F87-2108-4F32-9ACC-74AFA7004C95}" type="datetime1">
              <a:rPr lang="en-US" smtClean="0"/>
              <a:pPr/>
              <a:t>1/24/2023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EDB6489-1200-49C8-817C-37514082C3FF}" type="slidenum">
              <a:rPr lang="en-IN" smtClean="0"/>
              <a:pPr/>
              <a:t>‹#›</a:t>
            </a:fld>
            <a:endParaRPr lang="en-IN"/>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D2FCC4A0-19F4-41A5-A8D8-988B46AB1160}" type="datetime1">
              <a:rPr lang="en-US" smtClean="0"/>
              <a:pPr/>
              <a:t>1/24/2023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EDB6489-1200-49C8-817C-37514082C3FF}" type="slidenum">
              <a:rPr lang="en-IN" smtClean="0"/>
              <a:pPr/>
              <a:t>‹#›</a:t>
            </a:fld>
            <a:endParaRPr lang="en-IN"/>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76643D5B-E053-4B32-8859-8C5298F10C44}" type="datetime1">
              <a:rPr lang="en-US" smtClean="0"/>
              <a:pPr/>
              <a:t>1/24/2023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EDB6489-1200-49C8-817C-37514082C3FF}"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17F074-1C21-46AB-A505-A8125BE67940}" type="datetime1">
              <a:rPr lang="en-US" smtClean="0"/>
              <a:pPr/>
              <a:t>1/24/2023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EDB6489-1200-49C8-817C-37514082C3FF}"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EDB600DB-CD10-4A86-B263-35D3D6010E24}" type="datetime1">
              <a:rPr lang="en-US" smtClean="0"/>
              <a:pPr/>
              <a:t>1/24/2023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EDB6489-1200-49C8-817C-37514082C3FF}" type="slidenum">
              <a:rPr lang="en-IN" smtClean="0"/>
              <a:pPr/>
              <a:t>‹#›</a:t>
            </a:fld>
            <a:endParaRPr lang="en-IN"/>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08B00343-8F64-406C-9D40-99A903FF9468}" type="datetime1">
              <a:rPr lang="en-US" smtClean="0"/>
              <a:pPr/>
              <a:t>1/24/2023</a:t>
            </a:fld>
            <a:endParaRPr lang="en-IN"/>
          </a:p>
        </p:txBody>
      </p:sp>
      <p:sp>
        <p:nvSpPr>
          <p:cNvPr id="6" name="Footer Placeholder 5"/>
          <p:cNvSpPr>
            <a:spLocks noGrp="1"/>
          </p:cNvSpPr>
          <p:nvPr>
            <p:ph type="ftr" sz="quarter" idx="11"/>
          </p:nvPr>
        </p:nvSpPr>
        <p:spPr>
          <a:xfrm>
            <a:off x="914400" y="6172200"/>
            <a:ext cx="3886200" cy="457200"/>
          </a:xfrm>
        </p:spPr>
        <p:txBody>
          <a:bodyPr/>
          <a:lstStyle/>
          <a:p>
            <a:endParaRPr lang="en-IN"/>
          </a:p>
        </p:txBody>
      </p:sp>
      <p:sp>
        <p:nvSpPr>
          <p:cNvPr id="7" name="Slide Number Placeholder 6"/>
          <p:cNvSpPr>
            <a:spLocks noGrp="1"/>
          </p:cNvSpPr>
          <p:nvPr>
            <p:ph type="sldNum" sz="quarter" idx="12"/>
          </p:nvPr>
        </p:nvSpPr>
        <p:spPr>
          <a:xfrm>
            <a:off x="146304" y="6208776"/>
            <a:ext cx="457200" cy="457200"/>
          </a:xfrm>
        </p:spPr>
        <p:txBody>
          <a:bodyPr/>
          <a:lstStyle/>
          <a:p>
            <a:fld id="{DEDB6489-1200-49C8-817C-37514082C3FF}" type="slidenum">
              <a:rPr lang="en-IN" smtClean="0"/>
              <a:pPr/>
              <a:t>‹#›</a:t>
            </a:fld>
            <a:endParaRPr lang="en-IN"/>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5000"/>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6D8229D3-84A7-42D9-A080-CE94422FF79A}" type="datetime1">
              <a:rPr lang="en-US" smtClean="0"/>
              <a:pPr/>
              <a:t>1/24/2023</a:t>
            </a:fld>
            <a:endParaRPr lang="en-IN"/>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n-IN"/>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DEDB6489-1200-49C8-817C-37514082C3FF}"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VID_20220624095347.mp4" TargetMode="Externa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docs.unity3d.com/Manual/index.html" TargetMode="External"/><Relationship Id="rId2" Type="http://schemas.openxmlformats.org/officeDocument/2006/relationships/hyperlink" Target="https://developers.google.com/ar/develop" TargetMode="External"/><Relationship Id="rId1" Type="http://schemas.openxmlformats.org/officeDocument/2006/relationships/slideLayout" Target="../slideLayouts/slideLayout1.xml"/><Relationship Id="rId6" Type="http://schemas.openxmlformats.org/officeDocument/2006/relationships/hyperlink" Target="https://github.com/Shreesh-Coder/Minor-Project" TargetMode="External"/><Relationship Id="rId5" Type="http://schemas.openxmlformats.org/officeDocument/2006/relationships/hyperlink" Target="https://en.wikipedia.org/wiki/Augmented_reality" TargetMode="External"/><Relationship Id="rId4" Type="http://schemas.openxmlformats.org/officeDocument/2006/relationships/hyperlink" Target="https://www.nomtek.com/blog/ar-in-education#:~:text=AR%20Boosts%20Student%20Engagement&amp;text=With%20many%20schools%20and%20universities,them%20with%20immersive%20visual%20experience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676400"/>
            <a:ext cx="7772400" cy="609600"/>
          </a:xfrm>
        </p:spPr>
        <p:txBody>
          <a:bodyPr>
            <a:noAutofit/>
          </a:bodyPr>
          <a:lstStyle/>
          <a:p>
            <a:pPr algn="ctr"/>
            <a:r>
              <a:rPr lang="en-GB" sz="2400" b="1" dirty="0">
                <a:solidFill>
                  <a:srgbClr val="0070C0"/>
                </a:solidFill>
                <a:latin typeface="Times New Roman" pitchFamily="18" charset="0"/>
                <a:cs typeface="Times New Roman" pitchFamily="18" charset="0"/>
              </a:rPr>
              <a:t>Augmented Reality for students and learning enthusiasts</a:t>
            </a:r>
            <a:endParaRPr lang="en-IN" sz="2400" b="1" dirty="0">
              <a:solidFill>
                <a:srgbClr val="0070C0"/>
              </a:solidFill>
            </a:endParaRPr>
          </a:p>
        </p:txBody>
      </p:sp>
      <p:sp>
        <p:nvSpPr>
          <p:cNvPr id="4" name="Title 1"/>
          <p:cNvSpPr txBox="1">
            <a:spLocks/>
          </p:cNvSpPr>
          <p:nvPr/>
        </p:nvSpPr>
        <p:spPr>
          <a:xfrm>
            <a:off x="5562600" y="4953000"/>
            <a:ext cx="3352800" cy="1600200"/>
          </a:xfrm>
          <a:prstGeom prst="rect">
            <a:avLst/>
          </a:prstGeom>
        </p:spPr>
        <p:txBody>
          <a:bodyPr vert="horz" lIns="91440" tIns="45720" rIns="91440" bIns="45720" rtlCol="0" anchor="ctr">
            <a:normAutofit/>
          </a:bodyPr>
          <a:lstStyle/>
          <a:p>
            <a:pPr lvl="0" algn="ctr">
              <a:spcBef>
                <a:spcPct val="0"/>
              </a:spcBef>
              <a:defRPr/>
            </a:pPr>
            <a:r>
              <a:rPr lang="en-IN" dirty="0">
                <a:latin typeface="Times New Roman" pitchFamily="18" charset="0"/>
                <a:cs typeface="Times New Roman" pitchFamily="18" charset="0"/>
              </a:rPr>
              <a:t>Project Group Members:</a:t>
            </a:r>
          </a:p>
          <a:p>
            <a:pPr lvl="0" algn="ctr">
              <a:spcBef>
                <a:spcPct val="0"/>
              </a:spcBef>
              <a:defRPr/>
            </a:pPr>
            <a:r>
              <a:rPr lang="en-IN" b="1" dirty="0">
                <a:latin typeface="Times New Roman" pitchFamily="18" charset="0"/>
                <a:cs typeface="Times New Roman" pitchFamily="18" charset="0"/>
              </a:rPr>
              <a:t>Shreesh Gupta, 303302219096</a:t>
            </a:r>
          </a:p>
          <a:p>
            <a:pPr lvl="0" algn="ctr">
              <a:spcBef>
                <a:spcPct val="0"/>
              </a:spcBef>
              <a:defRPr/>
            </a:pPr>
            <a:r>
              <a:rPr lang="en-IN" b="1" dirty="0">
                <a:latin typeface="Times New Roman" pitchFamily="18" charset="0"/>
                <a:cs typeface="Times New Roman" pitchFamily="18" charset="0"/>
              </a:rPr>
              <a:t>Shreya Gupta, 303302219129</a:t>
            </a:r>
          </a:p>
          <a:p>
            <a:pPr lvl="0" algn="ctr">
              <a:spcBef>
                <a:spcPct val="0"/>
              </a:spcBef>
              <a:defRPr/>
            </a:pPr>
            <a:r>
              <a:rPr lang="en-IN" b="1" dirty="0" err="1">
                <a:latin typeface="Times New Roman" pitchFamily="18" charset="0"/>
                <a:cs typeface="Times New Roman" pitchFamily="18" charset="0"/>
              </a:rPr>
              <a:t>Sanjeevani</a:t>
            </a:r>
            <a:r>
              <a:rPr lang="en-IN" b="1" dirty="0">
                <a:latin typeface="Times New Roman" pitchFamily="18" charset="0"/>
                <a:cs typeface="Times New Roman" pitchFamily="18" charset="0"/>
              </a:rPr>
              <a:t> Sandeep Verma, 303302219128</a:t>
            </a:r>
          </a:p>
        </p:txBody>
      </p:sp>
      <p:sp>
        <p:nvSpPr>
          <p:cNvPr id="5" name="Title 1"/>
          <p:cNvSpPr txBox="1">
            <a:spLocks/>
          </p:cNvSpPr>
          <p:nvPr/>
        </p:nvSpPr>
        <p:spPr>
          <a:xfrm>
            <a:off x="228600" y="5105400"/>
            <a:ext cx="3124200" cy="1524001"/>
          </a:xfrm>
          <a:prstGeom prst="rect">
            <a:avLst/>
          </a:prstGeom>
        </p:spPr>
        <p:txBody>
          <a:bodyPr vert="horz" lIns="91440" tIns="45720" rIns="91440" bIns="45720" rtlCol="0" anchor="ctr">
            <a:normAutofit/>
          </a:bodyPr>
          <a:lstStyle/>
          <a:p>
            <a:pPr lvl="0" algn="ctr">
              <a:spcBef>
                <a:spcPct val="0"/>
              </a:spcBef>
              <a:defRPr/>
            </a:pPr>
            <a:r>
              <a:rPr lang="en-IN" sz="1800" dirty="0">
                <a:latin typeface="Times New Roman" pitchFamily="18" charset="0"/>
                <a:cs typeface="Times New Roman" pitchFamily="18" charset="0"/>
              </a:rPr>
              <a:t>Project Guide</a:t>
            </a:r>
          </a:p>
          <a:p>
            <a:pPr algn="ctr">
              <a:spcBef>
                <a:spcPct val="0"/>
              </a:spcBef>
              <a:defRPr/>
            </a:pPr>
            <a:r>
              <a:rPr lang="en-IN" sz="1800" b="1" dirty="0">
                <a:latin typeface="Times New Roman"/>
                <a:cs typeface="Times New Roman"/>
              </a:rPr>
              <a:t>Yogesh Kumar Rathore</a:t>
            </a:r>
            <a:endParaRPr lang="en-IN" sz="1800" b="1" dirty="0">
              <a:latin typeface="Times New Roman" pitchFamily="18" charset="0"/>
              <a:cs typeface="Times New Roman" pitchFamily="18" charset="0"/>
            </a:endParaRPr>
          </a:p>
          <a:p>
            <a:pPr lvl="0" algn="ctr">
              <a:spcBef>
                <a:spcPct val="0"/>
              </a:spcBef>
              <a:defRPr/>
            </a:pPr>
            <a:r>
              <a:rPr lang="en-IN" sz="1800" dirty="0">
                <a:latin typeface="Times New Roman" pitchFamily="18" charset="0"/>
                <a:cs typeface="Times New Roman" pitchFamily="18" charset="0"/>
              </a:rPr>
              <a:t>(Asst. Professor, CSE)</a:t>
            </a:r>
          </a:p>
        </p:txBody>
      </p:sp>
      <p:sp>
        <p:nvSpPr>
          <p:cNvPr id="6" name="Title 1"/>
          <p:cNvSpPr txBox="1">
            <a:spLocks/>
          </p:cNvSpPr>
          <p:nvPr/>
        </p:nvSpPr>
        <p:spPr>
          <a:xfrm>
            <a:off x="762000" y="739775"/>
            <a:ext cx="7772400" cy="631825"/>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2800" dirty="0">
                <a:latin typeface="Times New Roman" pitchFamily="18" charset="0"/>
                <a:ea typeface="+mj-ea"/>
                <a:cs typeface="Times New Roman" pitchFamily="18" charset="0"/>
              </a:rPr>
              <a:t>Major Project(Phase-I) Report on</a:t>
            </a:r>
            <a:endParaRPr kumimoji="0" lang="en-IN" sz="2800" b="0" i="0" u="none" strike="noStrike" kern="1200" cap="none" spc="0" normalizeH="0" baseline="0" noProof="0" dirty="0">
              <a:ln>
                <a:noFill/>
              </a:ln>
              <a:solidFill>
                <a:schemeClr val="tx1"/>
              </a:solidFill>
              <a:effectLst/>
              <a:uLnTx/>
              <a:uFillTx/>
              <a:latin typeface="Times New Roman" pitchFamily="18" charset="0"/>
              <a:ea typeface="+mj-ea"/>
              <a:cs typeface="Times New Roman" pitchFamily="18" charset="0"/>
            </a:endParaRPr>
          </a:p>
        </p:txBody>
      </p:sp>
      <p:sp>
        <p:nvSpPr>
          <p:cNvPr id="7" name="Title 1"/>
          <p:cNvSpPr txBox="1">
            <a:spLocks/>
          </p:cNvSpPr>
          <p:nvPr/>
        </p:nvSpPr>
        <p:spPr>
          <a:xfrm>
            <a:off x="762000" y="2743201"/>
            <a:ext cx="7772400" cy="2362200"/>
          </a:xfrm>
          <a:prstGeom prst="rect">
            <a:avLst/>
          </a:prstGeom>
        </p:spPr>
        <p:txBody>
          <a:bodyPr vert="horz" lIns="91440" tIns="45720" rIns="91440" bIns="45720" rtlCol="0" anchor="ctr">
            <a:normAutofit fontScale="62500" lnSpcReduction="20000"/>
          </a:bodyPr>
          <a:lstStyle/>
          <a:p>
            <a:pPr lvl="0" algn="ctr">
              <a:lnSpc>
                <a:spcPct val="120000"/>
              </a:lnSpc>
              <a:spcBef>
                <a:spcPct val="0"/>
              </a:spcBef>
              <a:defRPr/>
            </a:pPr>
            <a:r>
              <a:rPr lang="en-IN" sz="3800" b="1" dirty="0">
                <a:latin typeface="Times New Roman" pitchFamily="18" charset="0"/>
                <a:cs typeface="Times New Roman" pitchFamily="18" charset="0"/>
              </a:rPr>
              <a:t>CSE 7</a:t>
            </a:r>
            <a:r>
              <a:rPr lang="en-IN" sz="3800" b="1" baseline="30000" dirty="0">
                <a:latin typeface="Times New Roman" pitchFamily="18" charset="0"/>
                <a:cs typeface="Times New Roman" pitchFamily="18" charset="0"/>
              </a:rPr>
              <a:t>th</a:t>
            </a:r>
            <a:r>
              <a:rPr lang="en-IN" sz="3800" b="1" dirty="0">
                <a:latin typeface="Times New Roman" pitchFamily="18" charset="0"/>
                <a:cs typeface="Times New Roman" pitchFamily="18" charset="0"/>
              </a:rPr>
              <a:t> Semester</a:t>
            </a:r>
          </a:p>
          <a:p>
            <a:pPr lvl="0" algn="ctr">
              <a:lnSpc>
                <a:spcPct val="120000"/>
              </a:lnSpc>
              <a:spcBef>
                <a:spcPct val="0"/>
              </a:spcBef>
              <a:defRPr/>
            </a:pPr>
            <a:endParaRPr lang="en-IN" dirty="0">
              <a:latin typeface="Times New Roman" pitchFamily="18" charset="0"/>
              <a:cs typeface="Times New Roman" pitchFamily="18" charset="0"/>
            </a:endParaRPr>
          </a:p>
          <a:p>
            <a:pPr lvl="0" algn="ctr">
              <a:lnSpc>
                <a:spcPct val="120000"/>
              </a:lnSpc>
              <a:spcBef>
                <a:spcPct val="0"/>
              </a:spcBef>
              <a:defRPr/>
            </a:pPr>
            <a:r>
              <a:rPr lang="en-IN" sz="2800" dirty="0">
                <a:latin typeface="Times New Roman" pitchFamily="18" charset="0"/>
                <a:cs typeface="Times New Roman" pitchFamily="18" charset="0"/>
              </a:rPr>
              <a:t>Department of Computer Science and Engineering,</a:t>
            </a:r>
          </a:p>
          <a:p>
            <a:pPr lvl="0" algn="ctr">
              <a:lnSpc>
                <a:spcPct val="120000"/>
              </a:lnSpc>
              <a:spcBef>
                <a:spcPct val="0"/>
              </a:spcBef>
              <a:defRPr/>
            </a:pPr>
            <a:endParaRPr lang="en-IN" sz="2500" b="1" dirty="0">
              <a:latin typeface="Times New Roman" pitchFamily="18" charset="0"/>
              <a:cs typeface="Times New Roman" pitchFamily="18" charset="0"/>
            </a:endParaRPr>
          </a:p>
          <a:p>
            <a:pPr lvl="0" algn="ctr">
              <a:lnSpc>
                <a:spcPct val="120000"/>
              </a:lnSpc>
              <a:spcBef>
                <a:spcPct val="0"/>
              </a:spcBef>
              <a:defRPr/>
            </a:pPr>
            <a:r>
              <a:rPr lang="en-IN" sz="2500" b="1" dirty="0">
                <a:latin typeface="Times New Roman" pitchFamily="18" charset="0"/>
                <a:cs typeface="Times New Roman" pitchFamily="18" charset="0"/>
              </a:rPr>
              <a:t>Batch 2019-2023</a:t>
            </a:r>
          </a:p>
          <a:p>
            <a:pPr algn="ctr">
              <a:lnSpc>
                <a:spcPct val="120000"/>
              </a:lnSpc>
              <a:spcBef>
                <a:spcPct val="0"/>
              </a:spcBef>
              <a:defRPr/>
            </a:pPr>
            <a:endParaRPr lang="en-IN" sz="2300" dirty="0">
              <a:latin typeface="Times New Roman" pitchFamily="18" charset="0"/>
              <a:cs typeface="Times New Roman" pitchFamily="18" charset="0"/>
            </a:endParaRPr>
          </a:p>
          <a:p>
            <a:pPr algn="ctr">
              <a:lnSpc>
                <a:spcPct val="120000"/>
              </a:lnSpc>
              <a:spcBef>
                <a:spcPct val="0"/>
              </a:spcBef>
              <a:defRPr/>
            </a:pPr>
            <a:r>
              <a:rPr lang="en-IN" sz="2800" dirty="0">
                <a:latin typeface="Times New Roman" pitchFamily="18" charset="0"/>
                <a:cs typeface="Times New Roman" pitchFamily="18" charset="0"/>
              </a:rPr>
              <a:t>Session July – Dec 2022</a:t>
            </a:r>
          </a:p>
          <a:p>
            <a:pPr lvl="0" algn="ctr">
              <a:lnSpc>
                <a:spcPct val="120000"/>
              </a:lnSpc>
              <a:spcBef>
                <a:spcPct val="0"/>
              </a:spcBef>
              <a:defRPr/>
            </a:pPr>
            <a:endParaRPr lang="en-IN" sz="2300" b="1" dirty="0">
              <a:latin typeface="Times New Roman" pitchFamily="18" charset="0"/>
              <a:cs typeface="Times New Roman" pitchFamily="18" charset="0"/>
            </a:endParaRPr>
          </a:p>
          <a:p>
            <a:pPr lvl="0" algn="ctr">
              <a:lnSpc>
                <a:spcPct val="120000"/>
              </a:lnSpc>
              <a:spcBef>
                <a:spcPct val="0"/>
              </a:spcBef>
              <a:defRPr/>
            </a:pPr>
            <a:r>
              <a:rPr lang="en-IN" sz="2800" b="1" dirty="0">
                <a:latin typeface="Times New Roman" pitchFamily="18" charset="0"/>
                <a:cs typeface="Times New Roman" pitchFamily="18" charset="0"/>
              </a:rPr>
              <a:t>Presentation Date: 24-01-2023</a:t>
            </a:r>
            <a:endParaRPr lang="en-IN" sz="2800" dirty="0">
              <a:latin typeface="Times New Roman" pitchFamily="18" charset="0"/>
              <a:cs typeface="Times New Roman" pitchFamily="18" charset="0"/>
            </a:endParaRPr>
          </a:p>
        </p:txBody>
      </p:sp>
      <p:sp>
        <p:nvSpPr>
          <p:cNvPr id="8" name="Rectangle 7"/>
          <p:cNvSpPr/>
          <p:nvPr/>
        </p:nvSpPr>
        <p:spPr>
          <a:xfrm>
            <a:off x="304800" y="228600"/>
            <a:ext cx="8534400" cy="429413"/>
          </a:xfrm>
          <a:prstGeom prst="rect">
            <a:avLst/>
          </a:prstGeom>
        </p:spPr>
        <p:txBody>
          <a:bodyPr wrap="square">
            <a:spAutoFit/>
          </a:bodyPr>
          <a:lstStyle/>
          <a:p>
            <a:pPr lvl="0" algn="ctr">
              <a:lnSpc>
                <a:spcPct val="120000"/>
              </a:lnSpc>
              <a:spcBef>
                <a:spcPct val="0"/>
              </a:spcBef>
              <a:defRPr/>
            </a:pPr>
            <a:r>
              <a:rPr lang="en-IN" sz="2000" dirty="0">
                <a:latin typeface="Times New Roman" pitchFamily="18" charset="0"/>
                <a:cs typeface="Times New Roman" pitchFamily="18" charset="0"/>
              </a:rPr>
              <a:t>Shri Shankaracharya Institute of Professional Management &amp; Technology, Raipur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DFD5165-47C1-0F1D-C7D9-9331C523762E}"/>
              </a:ext>
            </a:extLst>
          </p:cNvPr>
          <p:cNvSpPr txBox="1"/>
          <p:nvPr/>
        </p:nvSpPr>
        <p:spPr>
          <a:xfrm>
            <a:off x="685800" y="609600"/>
            <a:ext cx="6671768" cy="645659"/>
          </a:xfrm>
          <a:prstGeom prst="rect">
            <a:avLst/>
          </a:prstGeom>
          <a:noFill/>
        </p:spPr>
        <p:txBody>
          <a:bodyPr wrap="square" rtlCol="0">
            <a:spAutoFit/>
          </a:bodyPr>
          <a:lstStyle/>
          <a:p>
            <a:pPr algn="just"/>
            <a:r>
              <a:rPr lang="en-IN" sz="3600" dirty="0">
                <a:latin typeface="+mj-lt"/>
              </a:rPr>
              <a:t>Project Requirements(Developer)</a:t>
            </a:r>
          </a:p>
        </p:txBody>
      </p:sp>
      <p:sp>
        <p:nvSpPr>
          <p:cNvPr id="8" name="TextBox 7">
            <a:extLst>
              <a:ext uri="{FF2B5EF4-FFF2-40B4-BE49-F238E27FC236}">
                <a16:creationId xmlns:a16="http://schemas.microsoft.com/office/drawing/2014/main" id="{5A9204F0-0050-F2CE-45DF-376D45BE6431}"/>
              </a:ext>
            </a:extLst>
          </p:cNvPr>
          <p:cNvSpPr txBox="1"/>
          <p:nvPr/>
        </p:nvSpPr>
        <p:spPr>
          <a:xfrm>
            <a:off x="685800" y="1602869"/>
            <a:ext cx="7398729" cy="4151653"/>
          </a:xfrm>
          <a:prstGeom prst="rect">
            <a:avLst/>
          </a:prstGeom>
          <a:noFill/>
        </p:spPr>
        <p:txBody>
          <a:bodyPr wrap="square" rtlCol="0">
            <a:spAutoFit/>
          </a:bodyPr>
          <a:lstStyle/>
          <a:p>
            <a:pPr algn="just" rtl="0">
              <a:spcBef>
                <a:spcPts val="0"/>
              </a:spcBef>
              <a:spcAft>
                <a:spcPts val="0"/>
              </a:spcAft>
            </a:pPr>
            <a:r>
              <a:rPr lang="en-IN" sz="2400" b="1" i="0" u="none" strike="noStrike" dirty="0">
                <a:solidFill>
                  <a:srgbClr val="000000"/>
                </a:solidFill>
                <a:effectLst/>
              </a:rPr>
              <a:t>Software’s Required (With Versions duly mentioned)</a:t>
            </a:r>
            <a:endParaRPr lang="en-IN" sz="2400" b="0" dirty="0">
              <a:effectLst/>
            </a:endParaRPr>
          </a:p>
          <a:p>
            <a:pPr algn="just" rtl="0" fontAlgn="base">
              <a:spcBef>
                <a:spcPts val="0"/>
              </a:spcBef>
              <a:spcAft>
                <a:spcPts val="0"/>
              </a:spcAft>
              <a:buFont typeface="Arial" panose="020B0604020202020204" pitchFamily="34" charset="0"/>
              <a:buChar char="•"/>
            </a:pPr>
            <a:r>
              <a:rPr lang="en-IN" sz="2400" b="0" i="0" u="none" strike="noStrike" dirty="0">
                <a:solidFill>
                  <a:srgbClr val="000000"/>
                </a:solidFill>
                <a:effectLst/>
              </a:rPr>
              <a:t>Google AR core API</a:t>
            </a:r>
          </a:p>
          <a:p>
            <a:pPr algn="just" rtl="0" fontAlgn="base">
              <a:spcBef>
                <a:spcPts val="0"/>
              </a:spcBef>
              <a:spcAft>
                <a:spcPts val="0"/>
              </a:spcAft>
              <a:buFont typeface="Arial" panose="020B0604020202020204" pitchFamily="34" charset="0"/>
              <a:buChar char="•"/>
            </a:pPr>
            <a:r>
              <a:rPr lang="en-IN" sz="2400" b="0" i="0" u="none" strike="noStrike" dirty="0">
                <a:solidFill>
                  <a:srgbClr val="000000"/>
                </a:solidFill>
                <a:effectLst/>
              </a:rPr>
              <a:t>Android min SDK version</a:t>
            </a:r>
          </a:p>
          <a:p>
            <a:pPr algn="just" rtl="0" fontAlgn="base">
              <a:spcBef>
                <a:spcPts val="0"/>
              </a:spcBef>
              <a:spcAft>
                <a:spcPts val="0"/>
              </a:spcAft>
              <a:buFont typeface="Arial" panose="020B0604020202020204" pitchFamily="34" charset="0"/>
              <a:buChar char="•"/>
            </a:pPr>
            <a:r>
              <a:rPr lang="en-IN" sz="2400" b="0" i="0" u="none" strike="noStrike" dirty="0">
                <a:solidFill>
                  <a:srgbClr val="000000"/>
                </a:solidFill>
                <a:effectLst/>
              </a:rPr>
              <a:t>Android 7.0 and unity 2021.3.4</a:t>
            </a:r>
          </a:p>
          <a:p>
            <a:pPr algn="just" rtl="0" fontAlgn="base">
              <a:spcBef>
                <a:spcPts val="0"/>
              </a:spcBef>
              <a:spcAft>
                <a:spcPts val="0"/>
              </a:spcAft>
              <a:buFont typeface="Arial" panose="020B0604020202020204" pitchFamily="34" charset="0"/>
              <a:buChar char="•"/>
            </a:pPr>
            <a:r>
              <a:rPr lang="en-IN" sz="2400" b="0" i="0" u="none" strike="noStrike" dirty="0">
                <a:solidFill>
                  <a:srgbClr val="000000"/>
                </a:solidFill>
                <a:effectLst/>
              </a:rPr>
              <a:t>Vuforia 10.7</a:t>
            </a:r>
          </a:p>
          <a:p>
            <a:pPr algn="just" rtl="0">
              <a:spcBef>
                <a:spcPts val="0"/>
              </a:spcBef>
              <a:spcAft>
                <a:spcPts val="0"/>
              </a:spcAft>
            </a:pPr>
            <a:br>
              <a:rPr lang="en-IN" sz="2400" b="0" dirty="0">
                <a:effectLst/>
              </a:rPr>
            </a:br>
            <a:r>
              <a:rPr lang="en-IN" sz="2400" b="1" i="0" u="none" strike="noStrike" dirty="0">
                <a:solidFill>
                  <a:srgbClr val="000000"/>
                </a:solidFill>
                <a:effectLst/>
              </a:rPr>
              <a:t>Hardware Required</a:t>
            </a:r>
            <a:endParaRPr lang="en-IN" sz="2400" b="0" dirty="0">
              <a:effectLst/>
            </a:endParaRPr>
          </a:p>
          <a:p>
            <a:pPr algn="just" rtl="0" fontAlgn="base">
              <a:spcBef>
                <a:spcPts val="0"/>
              </a:spcBef>
              <a:spcAft>
                <a:spcPts val="0"/>
              </a:spcAft>
              <a:buFont typeface="Arial" panose="020B0604020202020204" pitchFamily="34" charset="0"/>
              <a:buChar char="•"/>
            </a:pPr>
            <a:r>
              <a:rPr lang="en-IN" sz="2400" b="0" i="0" u="none" strike="noStrike" dirty="0">
                <a:solidFill>
                  <a:srgbClr val="000000"/>
                </a:solidFill>
                <a:effectLst/>
              </a:rPr>
              <a:t>Nvidia </a:t>
            </a:r>
            <a:r>
              <a:rPr lang="en-IN" sz="2400" b="0" i="0" u="none" strike="noStrike" dirty="0" err="1">
                <a:solidFill>
                  <a:srgbClr val="000000"/>
                </a:solidFill>
                <a:effectLst/>
              </a:rPr>
              <a:t>Geforce</a:t>
            </a:r>
            <a:r>
              <a:rPr lang="en-IN" sz="2400" b="0" i="0" u="none" strike="noStrike" dirty="0">
                <a:solidFill>
                  <a:srgbClr val="000000"/>
                </a:solidFill>
                <a:effectLst/>
              </a:rPr>
              <a:t> RTX 2070 Super</a:t>
            </a:r>
          </a:p>
          <a:p>
            <a:pPr algn="just" rtl="0" fontAlgn="base">
              <a:spcBef>
                <a:spcPts val="0"/>
              </a:spcBef>
              <a:spcAft>
                <a:spcPts val="0"/>
              </a:spcAft>
              <a:buFont typeface="Arial" panose="020B0604020202020204" pitchFamily="34" charset="0"/>
              <a:buChar char="•"/>
            </a:pPr>
            <a:r>
              <a:rPr lang="en-IN" sz="2400" b="0" i="0" u="none" strike="noStrike" dirty="0">
                <a:solidFill>
                  <a:srgbClr val="000000"/>
                </a:solidFill>
                <a:effectLst/>
              </a:rPr>
              <a:t>CPU with a minimum clock speed of 3.5Ghz</a:t>
            </a:r>
          </a:p>
          <a:p>
            <a:pPr algn="just" rtl="0" fontAlgn="base">
              <a:spcBef>
                <a:spcPts val="0"/>
              </a:spcBef>
              <a:spcAft>
                <a:spcPts val="0"/>
              </a:spcAft>
              <a:buFont typeface="Arial" panose="020B0604020202020204" pitchFamily="34" charset="0"/>
              <a:buChar char="•"/>
            </a:pPr>
            <a:r>
              <a:rPr lang="en-IN" sz="2400" b="0" i="0" u="none" strike="noStrike" dirty="0">
                <a:solidFill>
                  <a:srgbClr val="000000"/>
                </a:solidFill>
                <a:effectLst/>
              </a:rPr>
              <a:t>SSD with 256GB storage</a:t>
            </a:r>
          </a:p>
          <a:p>
            <a:pPr algn="just" rtl="0" fontAlgn="base">
              <a:spcBef>
                <a:spcPts val="0"/>
              </a:spcBef>
              <a:spcAft>
                <a:spcPts val="0"/>
              </a:spcAft>
              <a:buFont typeface="Arial" panose="020B0604020202020204" pitchFamily="34" charset="0"/>
              <a:buChar char="•"/>
            </a:pPr>
            <a:r>
              <a:rPr lang="en-IN" sz="2400" b="0" i="0" u="none" strike="noStrike" dirty="0">
                <a:solidFill>
                  <a:srgbClr val="000000"/>
                </a:solidFill>
                <a:effectLst/>
              </a:rPr>
              <a:t>8GB Ram</a:t>
            </a:r>
          </a:p>
        </p:txBody>
      </p:sp>
    </p:spTree>
    <p:extLst>
      <p:ext uri="{BB962C8B-B14F-4D97-AF65-F5344CB8AC3E}">
        <p14:creationId xmlns:p14="http://schemas.microsoft.com/office/powerpoint/2010/main" val="3370921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575AC9C-1315-4853-53BB-5B9E4C804D54}"/>
              </a:ext>
            </a:extLst>
          </p:cNvPr>
          <p:cNvSpPr txBox="1"/>
          <p:nvPr/>
        </p:nvSpPr>
        <p:spPr>
          <a:xfrm>
            <a:off x="685800" y="457200"/>
            <a:ext cx="6417458" cy="646331"/>
          </a:xfrm>
          <a:prstGeom prst="rect">
            <a:avLst/>
          </a:prstGeom>
          <a:noFill/>
        </p:spPr>
        <p:txBody>
          <a:bodyPr wrap="square" rtlCol="0">
            <a:spAutoFit/>
          </a:bodyPr>
          <a:lstStyle/>
          <a:p>
            <a:pPr algn="just"/>
            <a:r>
              <a:rPr lang="en-IN" sz="3600" dirty="0">
                <a:latin typeface="+mj-lt"/>
              </a:rPr>
              <a:t>Project Requirements(End User)</a:t>
            </a:r>
          </a:p>
        </p:txBody>
      </p:sp>
      <p:sp>
        <p:nvSpPr>
          <p:cNvPr id="6" name="TextBox 5">
            <a:extLst>
              <a:ext uri="{FF2B5EF4-FFF2-40B4-BE49-F238E27FC236}">
                <a16:creationId xmlns:a16="http://schemas.microsoft.com/office/drawing/2014/main" id="{C95317AC-345E-2599-C6B0-76121923AA47}"/>
              </a:ext>
            </a:extLst>
          </p:cNvPr>
          <p:cNvSpPr txBox="1"/>
          <p:nvPr/>
        </p:nvSpPr>
        <p:spPr>
          <a:xfrm>
            <a:off x="685800" y="1797483"/>
            <a:ext cx="8115300" cy="2308324"/>
          </a:xfrm>
          <a:prstGeom prst="rect">
            <a:avLst/>
          </a:prstGeom>
          <a:noFill/>
        </p:spPr>
        <p:txBody>
          <a:bodyPr wrap="square" rtlCol="0">
            <a:spAutoFit/>
          </a:bodyPr>
          <a:lstStyle/>
          <a:p>
            <a:pPr rtl="0" fontAlgn="base">
              <a:spcBef>
                <a:spcPts val="0"/>
              </a:spcBef>
              <a:spcAft>
                <a:spcPts val="0"/>
              </a:spcAft>
              <a:buFont typeface="Arial" panose="020B0604020202020204" pitchFamily="34" charset="0"/>
              <a:buChar char="•"/>
            </a:pPr>
            <a:r>
              <a:rPr lang="en-GB" sz="2400" b="1" i="0" u="none" strike="noStrike" dirty="0">
                <a:solidFill>
                  <a:srgbClr val="000000"/>
                </a:solidFill>
                <a:effectLst/>
              </a:rPr>
              <a:t>Software’s Required (With Versions duly mentioned)</a:t>
            </a:r>
            <a:r>
              <a:rPr lang="en-GB" sz="2400" b="0" i="0" u="none" strike="noStrike" dirty="0">
                <a:solidFill>
                  <a:srgbClr val="000000"/>
                </a:solidFill>
                <a:effectLst/>
              </a:rPr>
              <a:t>​</a:t>
            </a:r>
            <a:endParaRPr lang="en-GB" sz="2400" b="1" i="0" u="none" strike="noStrike" dirty="0">
              <a:solidFill>
                <a:srgbClr val="000000"/>
              </a:solidFill>
              <a:effectLst/>
            </a:endParaRPr>
          </a:p>
          <a:p>
            <a:pPr rtl="0" fontAlgn="base">
              <a:spcBef>
                <a:spcPts val="0"/>
              </a:spcBef>
              <a:spcAft>
                <a:spcPts val="0"/>
              </a:spcAft>
              <a:buFont typeface="Arial" panose="020B0604020202020204" pitchFamily="34" charset="0"/>
              <a:buChar char="•"/>
            </a:pPr>
            <a:r>
              <a:rPr lang="en-GB" sz="2400" b="0" i="0" u="none" strike="noStrike" dirty="0">
                <a:solidFill>
                  <a:srgbClr val="000000"/>
                </a:solidFill>
                <a:effectLst/>
              </a:rPr>
              <a:t>Android 7.0​</a:t>
            </a:r>
          </a:p>
          <a:p>
            <a:pPr rtl="0" fontAlgn="base">
              <a:spcBef>
                <a:spcPts val="0"/>
              </a:spcBef>
              <a:spcAft>
                <a:spcPts val="0"/>
              </a:spcAft>
              <a:buFont typeface="Arial" panose="020B0604020202020204" pitchFamily="34" charset="0"/>
              <a:buChar char="•"/>
            </a:pPr>
            <a:r>
              <a:rPr lang="en-GB" sz="2400" b="0" i="0" u="none" strike="noStrike" dirty="0">
                <a:solidFill>
                  <a:srgbClr val="000000"/>
                </a:solidFill>
                <a:effectLst/>
              </a:rPr>
              <a:t>IOS 9​</a:t>
            </a:r>
          </a:p>
          <a:p>
            <a:pPr rtl="0" fontAlgn="base">
              <a:spcBef>
                <a:spcPts val="0"/>
              </a:spcBef>
              <a:spcAft>
                <a:spcPts val="0"/>
              </a:spcAft>
              <a:buFont typeface="Arial" panose="020B0604020202020204" pitchFamily="34" charset="0"/>
              <a:buChar char="•"/>
            </a:pPr>
            <a:r>
              <a:rPr lang="en-GB" sz="2400" b="1" i="0" u="none" strike="noStrike" dirty="0">
                <a:solidFill>
                  <a:srgbClr val="000000"/>
                </a:solidFill>
                <a:effectLst/>
              </a:rPr>
              <a:t>Hardware Required</a:t>
            </a:r>
            <a:r>
              <a:rPr lang="en-GB" sz="2400" b="0" i="0" u="none" strike="noStrike" dirty="0">
                <a:solidFill>
                  <a:srgbClr val="000000"/>
                </a:solidFill>
                <a:effectLst/>
              </a:rPr>
              <a:t>​</a:t>
            </a:r>
            <a:endParaRPr lang="en-GB" sz="2400" b="1" i="0" u="none" strike="noStrike" dirty="0">
              <a:solidFill>
                <a:srgbClr val="000000"/>
              </a:solidFill>
              <a:effectLst/>
            </a:endParaRPr>
          </a:p>
          <a:p>
            <a:pPr rtl="0" fontAlgn="base">
              <a:spcBef>
                <a:spcPts val="0"/>
              </a:spcBef>
              <a:spcAft>
                <a:spcPts val="0"/>
              </a:spcAft>
              <a:buFont typeface="Arial" panose="020B0604020202020204" pitchFamily="34" charset="0"/>
              <a:buChar char="•"/>
            </a:pPr>
            <a:r>
              <a:rPr lang="en-GB" sz="2400" b="0" i="0" u="none" strike="noStrike" dirty="0">
                <a:solidFill>
                  <a:srgbClr val="000000"/>
                </a:solidFill>
                <a:effectLst/>
              </a:rPr>
              <a:t>Any modern smartphone with camera</a:t>
            </a:r>
          </a:p>
          <a:p>
            <a:endParaRPr lang="en-IN" sz="2400" b="0" i="0" u="none" strike="noStrike" dirty="0">
              <a:solidFill>
                <a:srgbClr val="000000"/>
              </a:solidFill>
              <a:effectLst/>
            </a:endParaRPr>
          </a:p>
        </p:txBody>
      </p:sp>
    </p:spTree>
    <p:extLst>
      <p:ext uri="{BB962C8B-B14F-4D97-AF65-F5344CB8AC3E}">
        <p14:creationId xmlns:p14="http://schemas.microsoft.com/office/powerpoint/2010/main" val="2963829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575AC9C-1315-4853-53BB-5B9E4C804D54}"/>
              </a:ext>
            </a:extLst>
          </p:cNvPr>
          <p:cNvSpPr txBox="1"/>
          <p:nvPr/>
        </p:nvSpPr>
        <p:spPr>
          <a:xfrm>
            <a:off x="685800" y="457200"/>
            <a:ext cx="6417458" cy="646331"/>
          </a:xfrm>
          <a:prstGeom prst="rect">
            <a:avLst/>
          </a:prstGeom>
          <a:noFill/>
        </p:spPr>
        <p:txBody>
          <a:bodyPr wrap="square" rtlCol="0">
            <a:spAutoFit/>
          </a:bodyPr>
          <a:lstStyle/>
          <a:p>
            <a:pPr algn="just"/>
            <a:r>
              <a:rPr lang="en-IN" sz="3600" dirty="0">
                <a:latin typeface="+mj-lt"/>
              </a:rPr>
              <a:t>Database Details</a:t>
            </a:r>
          </a:p>
        </p:txBody>
      </p:sp>
      <p:sp>
        <p:nvSpPr>
          <p:cNvPr id="6" name="TextBox 5">
            <a:extLst>
              <a:ext uri="{FF2B5EF4-FFF2-40B4-BE49-F238E27FC236}">
                <a16:creationId xmlns:a16="http://schemas.microsoft.com/office/drawing/2014/main" id="{C95317AC-345E-2599-C6B0-76121923AA47}"/>
              </a:ext>
            </a:extLst>
          </p:cNvPr>
          <p:cNvSpPr txBox="1"/>
          <p:nvPr/>
        </p:nvSpPr>
        <p:spPr>
          <a:xfrm>
            <a:off x="685800" y="1797483"/>
            <a:ext cx="8115300" cy="2308324"/>
          </a:xfrm>
          <a:prstGeom prst="rect">
            <a:avLst/>
          </a:prstGeom>
          <a:noFill/>
        </p:spPr>
        <p:txBody>
          <a:bodyPr wrap="square" rtlCol="0">
            <a:spAutoFit/>
          </a:bodyPr>
          <a:lstStyle/>
          <a:p>
            <a:pPr fontAlgn="base">
              <a:buFont typeface="Wingdings" pitchFamily="2" charset="2"/>
              <a:buChar char="v"/>
            </a:pPr>
            <a:r>
              <a:rPr lang="en-US" sz="2400" b="1" dirty="0">
                <a:cs typeface="Calibri"/>
              </a:rPr>
              <a:t>How Many Databases?</a:t>
            </a:r>
            <a:r>
              <a:rPr lang="en-US" sz="2400" dirty="0">
                <a:cs typeface="Calibri"/>
              </a:rPr>
              <a:t>​</a:t>
            </a:r>
          </a:p>
          <a:p>
            <a:pPr fontAlgn="base">
              <a:buFont typeface="Courier New" pitchFamily="49" charset="0"/>
              <a:buChar char="o"/>
            </a:pPr>
            <a:r>
              <a:rPr lang="en-US" sz="2400" dirty="0">
                <a:cs typeface="Calibri"/>
              </a:rPr>
              <a:t>One ​</a:t>
            </a:r>
          </a:p>
          <a:p>
            <a:pPr fontAlgn="base">
              <a:buFont typeface="Courier New" pitchFamily="49" charset="0"/>
              <a:buChar char="o"/>
            </a:pPr>
            <a:r>
              <a:rPr lang="en-US" sz="2400" dirty="0">
                <a:cs typeface="Calibri"/>
              </a:rPr>
              <a:t>Image storing database​</a:t>
            </a:r>
          </a:p>
          <a:p>
            <a:pPr fontAlgn="base">
              <a:buFont typeface="Wingdings" pitchFamily="2" charset="2"/>
              <a:buChar char="v"/>
            </a:pPr>
            <a:r>
              <a:rPr lang="en-US" sz="2400" b="1" dirty="0">
                <a:cs typeface="Calibri"/>
              </a:rPr>
              <a:t>How Many Tables?</a:t>
            </a:r>
            <a:r>
              <a:rPr lang="en-US" sz="2400" dirty="0">
                <a:cs typeface="Calibri"/>
              </a:rPr>
              <a:t>​</a:t>
            </a:r>
          </a:p>
          <a:p>
            <a:pPr fontAlgn="base">
              <a:buFont typeface="Courier New" pitchFamily="49" charset="0"/>
              <a:buChar char="o"/>
            </a:pPr>
            <a:r>
              <a:rPr lang="en-US" sz="2400" dirty="0">
                <a:cs typeface="Calibri"/>
              </a:rPr>
              <a:t>One​</a:t>
            </a:r>
          </a:p>
          <a:p>
            <a:pPr fontAlgn="base">
              <a:buFont typeface="Courier New" pitchFamily="49" charset="0"/>
              <a:buChar char="o"/>
            </a:pPr>
            <a:r>
              <a:rPr lang="en-US" sz="2400" dirty="0">
                <a:cs typeface="Calibri"/>
              </a:rPr>
              <a:t>3d models along with their image targets​</a:t>
            </a:r>
          </a:p>
        </p:txBody>
      </p:sp>
    </p:spTree>
    <p:extLst>
      <p:ext uri="{BB962C8B-B14F-4D97-AF65-F5344CB8AC3E}">
        <p14:creationId xmlns:p14="http://schemas.microsoft.com/office/powerpoint/2010/main" val="1901129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DE11CDF-B84D-65B3-7746-51C598DAC52C}"/>
              </a:ext>
            </a:extLst>
          </p:cNvPr>
          <p:cNvSpPr txBox="1"/>
          <p:nvPr/>
        </p:nvSpPr>
        <p:spPr>
          <a:xfrm>
            <a:off x="1604524" y="1422328"/>
            <a:ext cx="553998" cy="3641283"/>
          </a:xfrm>
          <a:prstGeom prst="rect">
            <a:avLst/>
          </a:prstGeom>
          <a:noFill/>
        </p:spPr>
        <p:txBody>
          <a:bodyPr vert="vert270" wrap="square" rtlCol="0">
            <a:spAutoFit/>
          </a:bodyPr>
          <a:lstStyle/>
          <a:p>
            <a:pPr algn="just"/>
            <a:r>
              <a:rPr lang="en-IN" sz="2400" dirty="0">
                <a:latin typeface="+mj-lt"/>
              </a:rPr>
              <a:t>Project Workflow Diagram</a:t>
            </a:r>
          </a:p>
        </p:txBody>
      </p:sp>
      <p:pic>
        <p:nvPicPr>
          <p:cNvPr id="10" name="Picture 2" descr="Graphical user interface, website&#10;&#10;Description automatically generated">
            <a:extLst>
              <a:ext uri="{FF2B5EF4-FFF2-40B4-BE49-F238E27FC236}">
                <a16:creationId xmlns:a16="http://schemas.microsoft.com/office/drawing/2014/main" id="{83519ECC-9D9D-65A0-85B4-E495D65EC0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7309" y="22794"/>
            <a:ext cx="6043986" cy="683520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2AA95B-E857-1699-4B4A-42264818C480}"/>
              </a:ext>
            </a:extLst>
          </p:cNvPr>
          <p:cNvSpPr txBox="1"/>
          <p:nvPr/>
        </p:nvSpPr>
        <p:spPr>
          <a:xfrm>
            <a:off x="3391016" y="549368"/>
            <a:ext cx="2361968" cy="642963"/>
          </a:xfrm>
          <a:prstGeom prst="rect">
            <a:avLst/>
          </a:prstGeom>
          <a:noFill/>
        </p:spPr>
        <p:txBody>
          <a:bodyPr wrap="square" rtlCol="0">
            <a:spAutoFit/>
          </a:bodyPr>
          <a:lstStyle/>
          <a:p>
            <a:pPr algn="just"/>
            <a:r>
              <a:rPr lang="en-IN" sz="3600" dirty="0">
                <a:latin typeface="+mj-lt"/>
              </a:rPr>
              <a:t>Snapshots</a:t>
            </a:r>
          </a:p>
        </p:txBody>
      </p:sp>
      <p:pic>
        <p:nvPicPr>
          <p:cNvPr id="6" name="Picture 5">
            <a:extLst>
              <a:ext uri="{FF2B5EF4-FFF2-40B4-BE49-F238E27FC236}">
                <a16:creationId xmlns:a16="http://schemas.microsoft.com/office/drawing/2014/main" id="{B2C858D9-9D30-08DC-1BAA-5E6D0BECB48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27934" y="1598163"/>
            <a:ext cx="6869336" cy="2870608"/>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1ADCA4E1-1B7E-33EB-4B54-EFAF24BCE15C}"/>
              </a:ext>
            </a:extLst>
          </p:cNvPr>
          <p:cNvSpPr txBox="1"/>
          <p:nvPr/>
        </p:nvSpPr>
        <p:spPr>
          <a:xfrm>
            <a:off x="876848" y="4803895"/>
            <a:ext cx="7571509" cy="861774"/>
          </a:xfrm>
          <a:prstGeom prst="rect">
            <a:avLst/>
          </a:prstGeom>
          <a:noFill/>
        </p:spPr>
        <p:txBody>
          <a:bodyPr wrap="square" rtlCol="0">
            <a:spAutoFit/>
          </a:bodyPr>
          <a:lstStyle/>
          <a:p>
            <a:pPr algn="ctr"/>
            <a:r>
              <a:rPr lang="en-US" sz="1800" b="1" dirty="0">
                <a:effectLst/>
                <a:latin typeface="Times New Roman" panose="02020603050405020304" pitchFamily="18" charset="0"/>
                <a:ea typeface="Times New Roman" panose="02020603050405020304" pitchFamily="18" charset="0"/>
              </a:rPr>
              <a:t>Figure 4.1 Three dimensional representation of Rutherford model over the image </a:t>
            </a:r>
            <a:r>
              <a:rPr lang="en-US" sz="1800" b="1" dirty="0" err="1">
                <a:effectLst/>
                <a:latin typeface="Times New Roman" panose="02020603050405020304" pitchFamily="18" charset="0"/>
                <a:ea typeface="Times New Roman" panose="02020603050405020304" pitchFamily="18" charset="0"/>
              </a:rPr>
              <a:t>alongwith</a:t>
            </a:r>
            <a:r>
              <a:rPr lang="en-US" sz="1800" b="1" dirty="0">
                <a:effectLst/>
                <a:latin typeface="Times New Roman" panose="02020603050405020304" pitchFamily="18" charset="0"/>
                <a:ea typeface="Times New Roman" panose="02020603050405020304" pitchFamily="18" charset="0"/>
              </a:rPr>
              <a:t> “Show Video Player” and “3D” options</a:t>
            </a:r>
            <a:endParaRPr lang="en-IN" sz="1800" dirty="0">
              <a:effectLst/>
              <a:latin typeface="Times New Roman" panose="02020603050405020304" pitchFamily="18" charset="0"/>
              <a:ea typeface="Times New Roman" panose="02020603050405020304" pitchFamily="18" charset="0"/>
            </a:endParaRPr>
          </a:p>
          <a:p>
            <a:pPr algn="ctr"/>
            <a:endParaRPr lang="en-IN" dirty="0"/>
          </a:p>
        </p:txBody>
      </p:sp>
    </p:spTree>
    <p:extLst>
      <p:ext uri="{BB962C8B-B14F-4D97-AF65-F5344CB8AC3E}">
        <p14:creationId xmlns:p14="http://schemas.microsoft.com/office/powerpoint/2010/main" val="1875724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61392ED-B603-85F2-16BB-93B037A850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8927" y="1444741"/>
            <a:ext cx="7106145" cy="3015234"/>
          </a:xfrm>
          <a:prstGeom prst="rect">
            <a:avLst/>
          </a:prstGeom>
          <a:ln>
            <a:noFill/>
          </a:ln>
          <a:effectLst>
            <a:softEdge rad="112500"/>
          </a:effectLst>
        </p:spPr>
      </p:pic>
      <p:sp>
        <p:nvSpPr>
          <p:cNvPr id="6" name="TextBox 5">
            <a:extLst>
              <a:ext uri="{FF2B5EF4-FFF2-40B4-BE49-F238E27FC236}">
                <a16:creationId xmlns:a16="http://schemas.microsoft.com/office/drawing/2014/main" id="{B2D3E5D6-FDF7-D546-B85C-B81BAB8B1F43}"/>
              </a:ext>
            </a:extLst>
          </p:cNvPr>
          <p:cNvSpPr txBox="1"/>
          <p:nvPr/>
        </p:nvSpPr>
        <p:spPr>
          <a:xfrm>
            <a:off x="1018926" y="4669756"/>
            <a:ext cx="7106145" cy="646331"/>
          </a:xfrm>
          <a:prstGeom prst="rect">
            <a:avLst/>
          </a:prstGeom>
          <a:noFill/>
        </p:spPr>
        <p:txBody>
          <a:bodyPr wrap="square">
            <a:spAutoFit/>
          </a:bodyPr>
          <a:lstStyle/>
          <a:p>
            <a:pPr marL="756285" marR="683895" algn="ctr">
              <a:spcAft>
                <a:spcPts val="0"/>
              </a:spcAft>
            </a:pPr>
            <a:r>
              <a:rPr lang="en-US" sz="1800" b="1">
                <a:effectLst/>
                <a:latin typeface="Times New Roman" panose="02020603050405020304" pitchFamily="18" charset="0"/>
                <a:ea typeface="Times New Roman" panose="02020603050405020304" pitchFamily="18" charset="0"/>
              </a:rPr>
              <a:t>Figure 4.2 Showing video corresponding to the model and “Play”, “Pause” and “Reset” options</a:t>
            </a:r>
            <a:endParaRPr lang="en-IN" sz="180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28465C42-0240-5095-67EE-43FE2DE1AEA1}"/>
              </a:ext>
            </a:extLst>
          </p:cNvPr>
          <p:cNvSpPr txBox="1"/>
          <p:nvPr/>
        </p:nvSpPr>
        <p:spPr>
          <a:xfrm>
            <a:off x="3357970" y="505502"/>
            <a:ext cx="2428056" cy="646331"/>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rgbClr val="000000"/>
                </a:solidFill>
                <a:effectLst/>
                <a:uLnTx/>
                <a:uFillTx/>
                <a:latin typeface="+mj-lt"/>
                <a:cs typeface="Arial"/>
                <a:sym typeface="Arial"/>
              </a:rPr>
              <a:t>Snapshots</a:t>
            </a:r>
          </a:p>
        </p:txBody>
      </p:sp>
    </p:spTree>
    <p:extLst>
      <p:ext uri="{BB962C8B-B14F-4D97-AF65-F5344CB8AC3E}">
        <p14:creationId xmlns:p14="http://schemas.microsoft.com/office/powerpoint/2010/main" val="6150948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B37E0D2-A683-18FA-4A36-6ADA1903A7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9500" y="1157728"/>
            <a:ext cx="7045000" cy="3154066"/>
          </a:xfrm>
          <a:prstGeom prst="rect">
            <a:avLst/>
          </a:prstGeom>
          <a:ln>
            <a:noFill/>
          </a:ln>
          <a:effectLst>
            <a:softEdge rad="112500"/>
          </a:effectLst>
        </p:spPr>
      </p:pic>
      <p:sp>
        <p:nvSpPr>
          <p:cNvPr id="6" name="TextBox 5">
            <a:extLst>
              <a:ext uri="{FF2B5EF4-FFF2-40B4-BE49-F238E27FC236}">
                <a16:creationId xmlns:a16="http://schemas.microsoft.com/office/drawing/2014/main" id="{97C7E23F-D0C3-DB57-73D9-DEBC6665A8BD}"/>
              </a:ext>
            </a:extLst>
          </p:cNvPr>
          <p:cNvSpPr txBox="1"/>
          <p:nvPr/>
        </p:nvSpPr>
        <p:spPr>
          <a:xfrm>
            <a:off x="1381991" y="4592249"/>
            <a:ext cx="6380017" cy="646331"/>
          </a:xfrm>
          <a:prstGeom prst="rect">
            <a:avLst/>
          </a:prstGeom>
          <a:noFill/>
        </p:spPr>
        <p:txBody>
          <a:bodyPr wrap="square">
            <a:spAutoFit/>
          </a:bodyPr>
          <a:lstStyle/>
          <a:p>
            <a:pPr algn="ctr"/>
            <a:r>
              <a:rPr lang="en-US" sz="1800" b="1">
                <a:effectLst/>
                <a:latin typeface="Times New Roman" panose="02020603050405020304" pitchFamily="18" charset="0"/>
                <a:ea typeface="Times New Roman" panose="02020603050405020304" pitchFamily="18" charset="0"/>
              </a:rPr>
              <a:t>Figure 4.3 Three dimensional representation of the Rutherford model </a:t>
            </a:r>
            <a:r>
              <a:rPr lang="en-US" sz="1800" b="1" err="1">
                <a:effectLst/>
                <a:latin typeface="Times New Roman" panose="02020603050405020304" pitchFamily="18" charset="0"/>
                <a:ea typeface="Times New Roman" panose="02020603050405020304" pitchFamily="18" charset="0"/>
              </a:rPr>
              <a:t>alongwith</a:t>
            </a:r>
            <a:r>
              <a:rPr lang="en-US" sz="1800" b="1">
                <a:effectLst/>
                <a:latin typeface="Times New Roman" panose="02020603050405020304" pitchFamily="18" charset="0"/>
                <a:ea typeface="Times New Roman" panose="02020603050405020304" pitchFamily="18" charset="0"/>
              </a:rPr>
              <a:t> back to AR mode</a:t>
            </a:r>
            <a:endParaRPr lang="en-IN" sz="1800"/>
          </a:p>
        </p:txBody>
      </p:sp>
      <p:sp>
        <p:nvSpPr>
          <p:cNvPr id="7" name="TextBox 6">
            <a:extLst>
              <a:ext uri="{FF2B5EF4-FFF2-40B4-BE49-F238E27FC236}">
                <a16:creationId xmlns:a16="http://schemas.microsoft.com/office/drawing/2014/main" id="{4F810DAF-58F9-0137-E364-0F4F0D82ED66}"/>
              </a:ext>
            </a:extLst>
          </p:cNvPr>
          <p:cNvSpPr txBox="1"/>
          <p:nvPr/>
        </p:nvSpPr>
        <p:spPr>
          <a:xfrm>
            <a:off x="3486148" y="371169"/>
            <a:ext cx="2171701" cy="646331"/>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rgbClr val="000000"/>
                </a:solidFill>
                <a:effectLst/>
                <a:uLnTx/>
                <a:uFillTx/>
                <a:latin typeface="+mj-lt"/>
                <a:cs typeface="Arial"/>
                <a:sym typeface="Arial"/>
              </a:rPr>
              <a:t>Snapshots</a:t>
            </a:r>
          </a:p>
        </p:txBody>
      </p:sp>
    </p:spTree>
    <p:extLst>
      <p:ext uri="{BB962C8B-B14F-4D97-AF65-F5344CB8AC3E}">
        <p14:creationId xmlns:p14="http://schemas.microsoft.com/office/powerpoint/2010/main" val="725796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4A3E3AE-D5F0-F40D-1263-B0A0A998B0EC}"/>
              </a:ext>
            </a:extLst>
          </p:cNvPr>
          <p:cNvSpPr txBox="1"/>
          <p:nvPr/>
        </p:nvSpPr>
        <p:spPr>
          <a:xfrm>
            <a:off x="2385197" y="697441"/>
            <a:ext cx="4371882" cy="726113"/>
          </a:xfrm>
          <a:prstGeom prst="rect">
            <a:avLst/>
          </a:prstGeom>
        </p:spPr>
        <p:txBody>
          <a:bodyPr vert="horz" lIns="91440" tIns="45720" rIns="91440" bIns="45720" rtlCol="0" anchor="t">
            <a:noAutofit/>
          </a:bodyPr>
          <a:lstStyle/>
          <a:p>
            <a:pPr algn="just" defTabSz="457200"/>
            <a:r>
              <a:rPr lang="en-IN" sz="3600" kern="1200" dirty="0">
                <a:latin typeface="+mj-lt"/>
                <a:ea typeface="+mn-ea"/>
              </a:rPr>
              <a:t>Video Demonstration</a:t>
            </a:r>
            <a:endParaRPr lang="en-US" sz="3600" kern="1200" dirty="0">
              <a:latin typeface="+mj-lt"/>
              <a:ea typeface="+mn-ea"/>
            </a:endParaRPr>
          </a:p>
          <a:p>
            <a:pPr defTabSz="457200">
              <a:spcBef>
                <a:spcPct val="20000"/>
              </a:spcBef>
              <a:spcAft>
                <a:spcPts val="600"/>
              </a:spcAft>
            </a:pPr>
            <a:endParaRPr lang="en-US" sz="3600" kern="1200" dirty="0">
              <a:solidFill>
                <a:schemeClr val="tx1"/>
              </a:solidFill>
              <a:latin typeface="+mj-lt"/>
              <a:ea typeface="+mn-ea"/>
              <a:cs typeface="+mn-cs"/>
            </a:endParaRPr>
          </a:p>
        </p:txBody>
      </p:sp>
      <p:pic>
        <p:nvPicPr>
          <p:cNvPr id="6" name="VID_20220624095347">
            <a:hlinkClick r:id="" action="ppaction://media"/>
            <a:extLst>
              <a:ext uri="{FF2B5EF4-FFF2-40B4-BE49-F238E27FC236}">
                <a16:creationId xmlns:a16="http://schemas.microsoft.com/office/drawing/2014/main" id="{15143B1A-9251-2D02-22D3-7FE2A7AC17A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41" y="1586611"/>
            <a:ext cx="9145759" cy="4060419"/>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3" name="TextBox 2">
            <a:extLst>
              <a:ext uri="{FF2B5EF4-FFF2-40B4-BE49-F238E27FC236}">
                <a16:creationId xmlns:a16="http://schemas.microsoft.com/office/drawing/2014/main" id="{FA949A81-D588-1D23-9781-58D3BA2B3927}"/>
              </a:ext>
            </a:extLst>
          </p:cNvPr>
          <p:cNvSpPr txBox="1"/>
          <p:nvPr/>
        </p:nvSpPr>
        <p:spPr>
          <a:xfrm>
            <a:off x="10886" y="5647030"/>
            <a:ext cx="9145758" cy="954107"/>
          </a:xfrm>
          <a:prstGeom prst="rect">
            <a:avLst/>
          </a:prstGeom>
          <a:noFill/>
        </p:spPr>
        <p:txBody>
          <a:bodyPr wrap="square">
            <a:spAutoFit/>
          </a:bodyPr>
          <a:lstStyle/>
          <a:p>
            <a:pPr marL="514350" lvl="1" indent="-514350" algn="ctr">
              <a:buClr>
                <a:srgbClr val="9B2D1F"/>
              </a:buClr>
              <a:buFont typeface="Arial"/>
              <a:buChar char="•"/>
            </a:pPr>
            <a:endParaRPr lang="en-US" sz="2800" dirty="0">
              <a:solidFill>
                <a:srgbClr val="000000"/>
              </a:solidFill>
            </a:endParaRPr>
          </a:p>
          <a:p>
            <a:pPr algn="ctr"/>
            <a:r>
              <a:rPr lang="en-IN" sz="2800" dirty="0">
                <a:hlinkClick r:id="rId5" action="ppaction://hlinkfile"/>
              </a:rPr>
              <a:t>DEMO VIDEO</a:t>
            </a:r>
            <a:endParaRPr lang="en-IN" sz="2800" dirty="0"/>
          </a:p>
        </p:txBody>
      </p:sp>
    </p:spTree>
    <p:extLst>
      <p:ext uri="{BB962C8B-B14F-4D97-AF65-F5344CB8AC3E}">
        <p14:creationId xmlns:p14="http://schemas.microsoft.com/office/powerpoint/2010/main" val="2206360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2856DB12-CD8A-FB15-8636-41AA376182CA}"/>
              </a:ext>
            </a:extLst>
          </p:cNvPr>
          <p:cNvSpPr txBox="1"/>
          <p:nvPr/>
        </p:nvSpPr>
        <p:spPr>
          <a:xfrm>
            <a:off x="554306" y="1447800"/>
            <a:ext cx="8035387" cy="5262979"/>
          </a:xfrm>
          <a:prstGeom prst="rect">
            <a:avLst/>
          </a:prstGeom>
          <a:noFill/>
        </p:spPr>
        <p:txBody>
          <a:bodyPr wrap="square" rtlCol="0">
            <a:spAutoFit/>
          </a:bodyPr>
          <a:lstStyle/>
          <a:p>
            <a:pPr marL="342900" indent="-342900" algn="just">
              <a:buClr>
                <a:srgbClr val="000000"/>
              </a:buClr>
              <a:buFont typeface="Arial" panose="020B0604020202020204" pitchFamily="34" charset="0"/>
              <a:buChar char="•"/>
            </a:pPr>
            <a:r>
              <a:rPr lang="en-GB" sz="2800" kern="0" dirty="0">
                <a:solidFill>
                  <a:srgbClr val="000000"/>
                </a:solidFill>
                <a:cs typeface="Arial"/>
                <a:sym typeface="Arial"/>
              </a:rPr>
              <a:t>AR allows teachers to assist students in grasping complex topics. </a:t>
            </a:r>
          </a:p>
          <a:p>
            <a:pPr algn="just">
              <a:buClr>
                <a:srgbClr val="000000"/>
              </a:buClr>
              <a:buFont typeface="Arial"/>
              <a:buNone/>
            </a:pPr>
            <a:endParaRPr lang="en-GB" sz="2800" kern="0" dirty="0">
              <a:solidFill>
                <a:srgbClr val="000000"/>
              </a:solidFill>
              <a:cs typeface="Arial"/>
              <a:sym typeface="Arial"/>
            </a:endParaRPr>
          </a:p>
          <a:p>
            <a:pPr marL="342900" indent="-342900" algn="just">
              <a:buClr>
                <a:srgbClr val="000000"/>
              </a:buClr>
              <a:buFont typeface="Arial" panose="020B0604020202020204" pitchFamily="34" charset="0"/>
              <a:buChar char="•"/>
            </a:pPr>
            <a:r>
              <a:rPr lang="en-GB" sz="2800" kern="0" dirty="0">
                <a:solidFill>
                  <a:srgbClr val="000000"/>
                </a:solidFill>
                <a:cs typeface="Arial"/>
                <a:sym typeface="Arial"/>
              </a:rPr>
              <a:t>Because AR allows lecturers to display three dimensional representation of images and incorporate interacting components which makes textbook materials more interesting, any institute will be remarkable and more engaging. </a:t>
            </a:r>
          </a:p>
          <a:p>
            <a:pPr algn="just">
              <a:buClr>
                <a:srgbClr val="000000"/>
              </a:buClr>
              <a:buFont typeface="Arial"/>
              <a:buNone/>
            </a:pPr>
            <a:endParaRPr lang="en-GB" sz="2800" kern="0" dirty="0">
              <a:solidFill>
                <a:srgbClr val="000000"/>
              </a:solidFill>
              <a:cs typeface="Arial"/>
              <a:sym typeface="Arial"/>
            </a:endParaRPr>
          </a:p>
          <a:p>
            <a:pPr marL="342900" indent="-342900" algn="just">
              <a:buClr>
                <a:srgbClr val="000000"/>
              </a:buClr>
              <a:buFont typeface="Arial" panose="020B0604020202020204" pitchFamily="34" charset="0"/>
              <a:buChar char="•"/>
            </a:pPr>
            <a:r>
              <a:rPr lang="en-GB" sz="2800" kern="0" dirty="0">
                <a:solidFill>
                  <a:srgbClr val="000000"/>
                </a:solidFill>
                <a:cs typeface="Arial"/>
                <a:sym typeface="Arial"/>
              </a:rPr>
              <a:t>Through the use of the application developed, students will get a better interacting way of learning and memorizing information. </a:t>
            </a:r>
            <a:endParaRPr lang="en-IN" sz="2800" kern="0" dirty="0">
              <a:solidFill>
                <a:srgbClr val="000000"/>
              </a:solidFill>
              <a:cs typeface="Arial"/>
              <a:sym typeface="Arial"/>
            </a:endParaRPr>
          </a:p>
        </p:txBody>
      </p:sp>
      <p:sp>
        <p:nvSpPr>
          <p:cNvPr id="18" name="TextBox 17">
            <a:extLst>
              <a:ext uri="{FF2B5EF4-FFF2-40B4-BE49-F238E27FC236}">
                <a16:creationId xmlns:a16="http://schemas.microsoft.com/office/drawing/2014/main" id="{AEEE5B19-758A-F3C6-4DC8-64BF7DA69DD9}"/>
              </a:ext>
            </a:extLst>
          </p:cNvPr>
          <p:cNvSpPr txBox="1"/>
          <p:nvPr/>
        </p:nvSpPr>
        <p:spPr>
          <a:xfrm>
            <a:off x="0" y="304800"/>
            <a:ext cx="9144000" cy="1754326"/>
          </a:xfrm>
          <a:prstGeom prst="rect">
            <a:avLst/>
          </a:prstGeom>
          <a:noFill/>
        </p:spPr>
        <p:txBody>
          <a:bodyPr wrap="square">
            <a:spAutoFit/>
          </a:bodyPr>
          <a:lstStyle/>
          <a:p>
            <a:pPr algn="ctr"/>
            <a:r>
              <a:rPr lang="en-IN" sz="5400" b="0" dirty="0">
                <a:solidFill>
                  <a:schemeClr val="tx1"/>
                </a:solidFill>
                <a:latin typeface="Times New Roman" pitchFamily="18" charset="0"/>
                <a:cs typeface="Times New Roman" pitchFamily="18" charset="0"/>
              </a:rPr>
              <a:t>Conclusion</a:t>
            </a:r>
            <a:br>
              <a:rPr lang="en-IN" sz="5400" dirty="0">
                <a:solidFill>
                  <a:schemeClr val="tx1"/>
                </a:solidFill>
                <a:latin typeface="Times New Roman" pitchFamily="18" charset="0"/>
                <a:cs typeface="Times New Roman" pitchFamily="18" charset="0"/>
              </a:rPr>
            </a:br>
            <a:endParaRPr lang="en-IN" sz="54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Subtitle 2">
            <a:extLst>
              <a:ext uri="{FF2B5EF4-FFF2-40B4-BE49-F238E27FC236}">
                <a16:creationId xmlns:a16="http://schemas.microsoft.com/office/drawing/2014/main" id="{2699482C-E294-2033-9DCA-9CDE85F26A83}"/>
              </a:ext>
            </a:extLst>
          </p:cNvPr>
          <p:cNvSpPr>
            <a:spLocks noGrp="1"/>
          </p:cNvSpPr>
          <p:nvPr>
            <p:ph type="subTitle" idx="1"/>
          </p:nvPr>
        </p:nvSpPr>
        <p:spPr>
          <a:xfrm>
            <a:off x="524347" y="1600200"/>
            <a:ext cx="7986665" cy="4588598"/>
          </a:xfrm>
          <a:noFill/>
        </p:spPr>
        <p:txBody>
          <a:bodyPr lIns="91440" tIns="45720" rIns="91440" bIns="45720" anchor="t">
            <a:noAutofit/>
          </a:bodyPr>
          <a:lstStyle/>
          <a:p>
            <a:pPr fontAlgn="base"/>
            <a:r>
              <a:rPr lang="en-US" sz="2800" b="1" dirty="0"/>
              <a:t>Web Resources</a:t>
            </a:r>
            <a:r>
              <a:rPr lang="en-US" sz="2800" dirty="0"/>
              <a:t>​</a:t>
            </a:r>
          </a:p>
          <a:p>
            <a:pPr marL="514350" indent="-514350" algn="l" fontAlgn="base">
              <a:buAutoNum type="arabicPeriod"/>
            </a:pPr>
            <a:r>
              <a:rPr lang="en-IN" sz="2800" u="sng" dirty="0">
                <a:hlinkClick r:id="rId2"/>
              </a:rPr>
              <a:t>https://developers.google.com/ar/develop</a:t>
            </a:r>
            <a:r>
              <a:rPr lang="en-IN" sz="2800" dirty="0"/>
              <a:t>​</a:t>
            </a:r>
          </a:p>
          <a:p>
            <a:pPr marL="514350" indent="-514350" algn="l" fontAlgn="base">
              <a:buAutoNum type="arabicPeriod"/>
            </a:pPr>
            <a:r>
              <a:rPr lang="en-IN" sz="2800" u="sng" dirty="0">
                <a:hlinkClick r:id="rId3"/>
              </a:rPr>
              <a:t>https://docs.unity3d.com/Manual/index.html</a:t>
            </a:r>
            <a:r>
              <a:rPr lang="en-IN" sz="2800" dirty="0"/>
              <a:t>​</a:t>
            </a:r>
          </a:p>
          <a:p>
            <a:pPr marL="514350" indent="-514350" algn="l">
              <a:buAutoNum type="arabicPeriod"/>
            </a:pPr>
            <a:r>
              <a:rPr lang="en-IN" sz="2800" dirty="0">
                <a:hlinkClick r:id="rId4"/>
              </a:rPr>
              <a:t>AR in education</a:t>
            </a:r>
            <a:endParaRPr lang="en-US" sz="2800" dirty="0">
              <a:ea typeface="+mn-lt"/>
              <a:cs typeface="+mn-lt"/>
            </a:endParaRPr>
          </a:p>
          <a:p>
            <a:pPr marL="514350" indent="-514350" algn="l">
              <a:buAutoNum type="arabicPeriod"/>
            </a:pPr>
            <a:r>
              <a:rPr lang="en-US" sz="2800" dirty="0">
                <a:ea typeface="+mn-lt"/>
                <a:cs typeface="+mn-lt"/>
                <a:hlinkClick r:id="rId5">
                  <a:extLst>
                    <a:ext uri="{A12FA001-AC4F-418D-AE19-62706E023703}">
                      <ahyp:hlinkClr xmlns:ahyp="http://schemas.microsoft.com/office/drawing/2018/hyperlinkcolor" val="tx"/>
                    </a:ext>
                  </a:extLst>
                </a:hlinkClick>
              </a:rPr>
              <a:t>https://en.wikipedia.org/wiki/Augmented_reality</a:t>
            </a:r>
            <a:endParaRPr lang="en-US" sz="2800" dirty="0">
              <a:solidFill>
                <a:srgbClr val="000000"/>
              </a:solidFill>
              <a:ea typeface="+mn-lt"/>
              <a:cs typeface="+mn-lt"/>
            </a:endParaRPr>
          </a:p>
          <a:p>
            <a:pPr marL="514350" indent="-514350" algn="l">
              <a:buAutoNum type="arabicPeriod"/>
            </a:pPr>
            <a:r>
              <a:rPr lang="en-US" sz="2800" u="sng" dirty="0">
                <a:solidFill>
                  <a:srgbClr val="000000"/>
                </a:solidFill>
                <a:ea typeface="+mn-lt"/>
                <a:cs typeface="+mn-lt"/>
                <a:hlinkClick r:id="rId6"/>
              </a:rPr>
              <a:t>https</a:t>
            </a:r>
            <a:r>
              <a:rPr lang="en-US" sz="2800" u="sng" dirty="0">
                <a:ea typeface="+mn-lt"/>
                <a:cs typeface="+mn-lt"/>
                <a:hlinkClick r:id="rId6"/>
              </a:rPr>
              <a:t>://github.com/Shreesh-Coder/Minor-Project</a:t>
            </a:r>
            <a:endParaRPr lang="en-US" sz="2800" dirty="0">
              <a:solidFill>
                <a:srgbClr val="000000"/>
              </a:solidFill>
            </a:endParaRPr>
          </a:p>
          <a:p>
            <a:pPr fontAlgn="base"/>
            <a:r>
              <a:rPr lang="en-IN" sz="1400" dirty="0"/>
              <a:t>​</a:t>
            </a:r>
          </a:p>
          <a:p>
            <a:pPr algn="just"/>
            <a:endParaRPr lang="en-IN" sz="1400" dirty="0">
              <a:solidFill>
                <a:schemeClr val="tx1"/>
              </a:solidFill>
              <a:latin typeface="Times New Roman" pitchFamily="18" charset="0"/>
              <a:cs typeface="Times New Roman" pitchFamily="18" charset="0"/>
            </a:endParaRPr>
          </a:p>
        </p:txBody>
      </p:sp>
      <p:sp>
        <p:nvSpPr>
          <p:cNvPr id="15" name="Title 1">
            <a:extLst>
              <a:ext uri="{FF2B5EF4-FFF2-40B4-BE49-F238E27FC236}">
                <a16:creationId xmlns:a16="http://schemas.microsoft.com/office/drawing/2014/main" id="{DE433E8A-F4B1-EAC2-D9EE-D7BEEE719A7F}"/>
              </a:ext>
            </a:extLst>
          </p:cNvPr>
          <p:cNvSpPr>
            <a:spLocks noGrp="1"/>
          </p:cNvSpPr>
          <p:nvPr>
            <p:ph type="ctrTitle"/>
          </p:nvPr>
        </p:nvSpPr>
        <p:spPr>
          <a:xfrm>
            <a:off x="457200" y="53975"/>
            <a:ext cx="8229600" cy="1470025"/>
          </a:xfrm>
        </p:spPr>
        <p:txBody>
          <a:bodyPr>
            <a:normAutofit/>
          </a:bodyPr>
          <a:lstStyle/>
          <a:p>
            <a:pPr algn="ctr"/>
            <a:r>
              <a:rPr lang="en-IN" sz="5400" b="0" dirty="0">
                <a:solidFill>
                  <a:schemeClr val="tx1"/>
                </a:solidFill>
                <a:latin typeface="Times New Roman" pitchFamily="18" charset="0"/>
                <a:cs typeface="Times New Roman" pitchFamily="18" charset="0"/>
              </a:rPr>
              <a:t>References</a:t>
            </a:r>
            <a:br>
              <a:rPr lang="en-IN" sz="1400" dirty="0">
                <a:solidFill>
                  <a:schemeClr val="tx1"/>
                </a:solidFill>
                <a:latin typeface="Times New Roman" pitchFamily="18" charset="0"/>
                <a:cs typeface="Times New Roman" pitchFamily="18" charset="0"/>
              </a:rPr>
            </a:br>
            <a:endParaRPr lang="en-IN" sz="1400" dirty="0">
              <a:solidFill>
                <a:schemeClr val="tx1"/>
              </a:solidFill>
            </a:endParaRPr>
          </a:p>
        </p:txBody>
      </p:sp>
      <p:sp>
        <p:nvSpPr>
          <p:cNvPr id="16" name="AutoShape 2" descr="data:image/jpg;base64,%20/9j/4AAQSkZJRgABAQEAYABgAAD/2wBDAAUDBAQEAwUEBAQFBQUGBwwIBwcHBw8LCwkMEQ8SEhEPERETFhwXExQaFRERGCEYGh0dHx8fExciJCIeJBweHx7/2wBDAQUFBQcGBw4ICA4eFBEUHh4eHh4eHh4eHh4eHh4eHh4eHh4eHh4eHh4eHh4eHh4eHh4eHh4eHh4eHh4eHh4eHh7/wAARCAEWAnwDASIAAhEBAxEB/8QAHwAAAQUBAQEBAQEAAAAAAAAAAAECAwQFBgcICQoL/8QAtRAAAgEDAwIEAwUFBAQAAAF9AQIDAAQRBRIhMUEGE1FhByJxFDKBkaEII0KxwRVS0fAkM2JyggkKFhcYGRolJicoKSo0NTY3ODk6Q0RFRkdISUpTVFVWV1hZWmNkZWZnaGlqc3R1dnd4eXqDhIWGh4iJipKTlJWWl5iZmqKjpKWmp6ipqrKztLW2t7i5usLDxMXGx8jJytLT1NXW19jZ2uHi4+Tl5ufo6erx8vP09fb3+Pn6/8QAHwEAAwEBAQEBAQEBAQAAAAAAAAECAwQFBgcICQoL/8QAtREAAgECBAQDBAcFBAQAAQJ3AAECAxEEBSExBhJBUQdhcRMiMoEIFEKRobHBCSMzUvAVYnLRChYkNOEl8RcYGRomJygpKjU2Nzg5OkNERUZHSElKU1RVVldYWVpjZGVmZ2hpanN0dXZ3eHl6goOEhYaHiImKkpOUlZaXmJmaoqOkpaanqKmqsrO0tba3uLm6wsPExcbHyMnK0tPU1dbX2Nna4uPk5ebn6Onq8vP09fb3+Pn6/9oADAMBAAIRAxEAPwD7L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qC7vLS0XddXUFuvrLIFH61kTeNPB0LmObxZoMbjqr6jED+rUAb1FYUHjTwfO/lweLNBlf+6moxE/o1a9pd2t2m+1uYbhfWKQMP0oAmooooAKKKKACiiigAoorK1PX9NsSUaXzZB/BHyf8A61VGLk7JClJRV2atFcZdeMLliRbWsaDsXOT+VU28U6uT/rIR9I62WFmzB4mmjv6K4OHxZqikb1gkHoUx/WtWx8YW7kLeW7wn+8p3D/GlLD1F0HHEU31OnoqG0ure7iEltMkqeqmpqwasbp3CiiigAooooAKKKKACiiigAooooAKKKKACiiigAooooAKKKKACiiigAooooAKKKKACiiigAooooAKKKKACiiigAooooAKKKKACiiigAooooAKKKKACiiigAooooAKKKKACiiigAooooAKKKKACiiigAoornvH/AI08N+BdCfWfE2pR2duPliT70s79kjQcux44Hr2oA6GuL8ffFLwP4IlS11zWkOoyD91p1ojXF3J6YiQFvxOB71xQHxW+KbBt1z8OPCTngAA6veIfXtbgj6sK7j4e/DPwX4FEkugaOi302TPqFwxmupiepaVssc9+1AHHp4x+MnjAk+DvANn4V05vuah4rmYTOPa1iyyn03HFOHwn8aa2fN8a/GPxNcsettoiR6bb4/ukKGZvrkGvX6KAPKLX9nn4Vo/mXuiXerTH78mo6lPcFz6kM+P0rYi+CnwkjQKvw58MkD+9p8bH8yK7+igDz+X4KfCOVCjfDnwyAf7unop/MDNZF1+z18LWk86x0a90iYfck03Uri3Kn1AV8fpXq9FAHkA+FPjjQv3ngv4x+I4j/wA+2vRR6lAR2UZCso9wSaYfGnxh8HsR41+H1v4n09euo+E5S8ij/atpcOT67TivYqKAON8AfE/wR44LQ6DrcTX8efO0+5UwXcJHUNE+GGD3wR712Vcb8QPhj4L8cMtxrujx/wBoRj9xqNsxgu4T2KyrhuO2civD/i/49+If7P8AoDWV54jsPF1lqMckOjS3o2ajauF4aTHyzIuRycHOB3oA+oqZPNHBC00zhI1GWY9BXgP7E/xYn+IHgGbRddvmuPEGittmkkbL3EDHKSH1IOVP0HrXofizWG1C5NtC3+ixNxj+M+v+Fa0qTqOxlVqKnG47X/Ek96zQWjNDbdMjhn+voPasCiivSjBQVkebObm7sKKKKsgKKKKAJ7K7uLKcTW0rRuPTofrXdeHdeh1NfJlAiugOV7N7j/CvPqdFI8UiyRsUdTlWHUGsatJVF5m1Kq6b8j1misrw1qq6pZbmwJ4+JAP51q15souLsz04yUldBRRRUjCiq2qahY6XYTahqV5b2VpAu6WeeQIiD1LHgV5LN8ZNT8VTSWfwj8H3niYB9h1i7za6Yh7kSMN0mPRRQB7HXK+K/iP4D8Kkr4h8XaPp8uMiGW6XzT9EB3H8BXDx/C3xt4rQTfEn4kam0b8vpXh8/YrZf9kyD94/ockZrrfCXwo+HPhUA6L4P0mGbOTPJAJpifUu+Wz+NAHLj4/eG9Qz/wAIn4U8ceKxnAk0zQ5PLPvul2AD3oHxI+K96PM0j4D6kYT0fUdftbRvxQ7jXro4GBwKKAPIv+Et+PDYZfhDoiL/AHG8TIWH4hMUo8bfHCD5rj4JWdyg6i28UwBvwDKM/SvXKKAPIj8Y/EGn/wDIxfBjx7ZKv35LK3ivkT3JRwce+KvaL8ffhVqVyLWbxMukXRIBh1e2lsiD6ZlUKfwJr0+qGt6Lo+uWptNa0qx1K3/553UCyr+TA0AT2F9Z6hbrcWN3BdQsMrJDIHUj6irFeTaj8BPBsNw194NutW8EajncJ9Fu2jjLerxElGHtiqjXnxu8CHfqFpYfEbRkHzSWSi01JFHfYfkkPrjB9BQB7JRXzl8Q/wBq7wl4fbw+un2V/JcXF9s1myvLV4LmwgAwxKMPv5IIwSCFPrX0Lpl9Z6ppttqWn3EdzZ3USzQTRnKyIwyrA+hBoAsUVlazr1lpuY2bzZ/+eadvqe1clqHiTU7okJILeP8Aux9fzranQnPUxqV4Q0PQHkRB87qv1OKj+12ucfaYc/74ryyWSSVt0sjyH1ZiabW6wnmYPF+R60rowyrK30OaWvJ4ZpYTuhleM+qMRWzp3ifUrUhZmFzH6P1/OplhJLZlRxcXujv6KzdH1qz1NdsTbJccxt1/D1rSrllFxdmdUZKSugooopDCiiigAooooAKKKKACiiigAooooAKKKKACiiigAooooAp6z/yDpfw/nXNZPqfzrpdZ/wCQbL+H865qtYbHFifiDJ9T+dGT6n86hvLmGztZLq5k8uGJdztgnA/CpFdWUMrDBAI+lWYDsn1P50ZPqfzpM84oyMdRQIXJ9T+dGT6n86inuIIHhSaVUaZ/LjB/ibBOB+ANSZHqKBi5PqfzoyfU/nSZHqKj+0QfaltfNXz2jMgTuVBAJ/MigCXJ9T+dBJx1P50VHcLI1vIsMnlSFCEfaG2tjg4PXB7UCKXxP+JMfhWWz8O6DpsniHxhqMedP0mBsHHeWZv+WcQ7k9ccVn/Dv4VvBrKeN/iLep4l8aSDcsrr/oumg/8ALK1jPCgf3/vHn1rY+FHw6svBcV3qd3fTa54m1RvM1PWLlf3s57Io/gjXoEH613Vc56qCiiigAooooAKKKKACiiigAooooAK4b4jfCP4e/EO9jvfGHh5NTuYovKjlNzLGyJnOBsYYGSTXc0UAeEaX8CvAnwx8QJ4m8H3OuafeyI9ubb7YJIJI2HzBgyliOmPm61uV0Hju4MusLDn5YYwPxPJ/pXP16eHhywXmeZiJ8035BRRRW5gFFB4FZn9v6T/ZkOpJctLbTyeVE0UMkhdskYCqpbse1K47M06Kradf2uoQtNayMyq5Rw8bIysOoKsAQfqKs0AFFFFMRo+HL9tP1WKXOI2OyQexr0ocjI6V5JXpfh+5+06JbTs3OzDE+o4P8q4sXDaR24Se8TQrzf4g/FW10fWj4S8JaVP4s8YOONNtGAjts9HuJfuxL9efaue8Q+MPEfxP1+48H/C6+On6LaSeVrfitV3KhH3oLTs8nq/Ra9D+HXgXw54C0U6Z4esvK8xvMubmQ757qQ9Xlc8sx964jtOE0X4Q33ie/i8Q/GTWP+EmvlYSQaJCSmk2R7ARf8tWHQs+c+h6167bQQWtvHb20McMMahUjjUKqgdAAOAKkooAKKKKACiiigAooooAKKKKACiiigD5P+MX7Kfif4gePNU8WXPj+yae9kykUlgyrDGOEjBDngDArt/gvoXjH4W+DZ/A+seIdP1mC3l3WM9sHD2yNy0R3DpnkY6ZP4exeKdU/s3Tz5Z/fy/LH7eprzxiWYsxJJOST3rrw9Hm96RyYity+7EGJZizEknqT3pKKK7zgCiiigAooooAdG7xuHjYqynIIOCK7jwtr/24C0uyBcgfK3QSD/GuFp0bvHIskbFXU5Ujsayq0lUVma0qrpu6PWaKzvDupDU9OWY4Eq/LIB2NaNeXJOLsz1ItSV0FFFFIYUUUUAFFFFABRRRQAUUUUAFFFFABRRRQAUUUUAU9Z/5Bsv4fzrmq6XWf+QbL+H865qtYbHFifiRn+IrOXUNCvLKDb5s0RRdxwM1yk/gjzvPkltLOSaVL3c7clmkKGEk/7OGx/dzxXd0VdjFSaPO7/wALa42r3GpZijbypVM8LZkkRoQoXpvOGB43Ac5AzWdZ+GrzWILi4tdLisbL7SpWyXaiS4gVN4DoV4fJ6ep613HizU9R082kemra+ZMs7M1wjMFEcZfgKR1xjrWDd+LtYt4PLlXTxdyiOSEiJyoRoncqQXUFhsIyWUYPTIwZLTdjT1bw/dT6VoUSpb3d3pjq3mXDbsHymTcGxngkHsTj1rF0PwXexXH+n2toLR5rWWSAFWUtH5m9ioABzuU/NknHJ4ptx4s1250621S2tEkjW4t8WlvnzZy8DuVLFsbcgcAE8dzwZ38aal/aAjht7O5tlWIGRcJ5xeIP5ibpNwUZxt2tnB+YUaB71jGtfD19qU9xaW1kLV4IdlzcldhvG89XKvuUjJVccg8YB4rpvC3hifStVsr2a2gYx208O4sjPbh5FZVUhQNuARhQAMntXQ+H7i9utGtLq/aAzzxLKRCjKqhgCBySeM9f0q/TsS5vYKQ9KWkPSmQdhF/q1+gp1Ni/1a/QU6uc9VBRRRQAUUUUAFFFFABRRRQAUUUUAFFFFAHm3idi2v3hP9/H5AVm1qeK4zH4guh2LBh+IFZdevT+FHkVPiYUVR8QXr6bol3fxiMvBGXAkJC/jjtWEniDVGnaCMWE5heTzJo432SKsSyYQbuG+baeT6+1NySEotm7r9vdXmkXFpZyCKadfK8zOCiscMw9wpJHvisAeGL2OdbaO7LWP2uG6DIRG8ZVSrBQO2AmPoabF4l1B5IbbzdM3z+WwugreTCHR22ON3LDZj7w65wOlR/8JZqJv/LW0tHgUKpIlADkxb96sWB2dvuHoTmpbiy0pI3vDenz6bBc287CUm4Z1uCxZ5lOMF8/xD7vpwMY6Vq1xH/CXaj/AGesnl2nnrMVm/dHCKED8L5nzdeqs3+71AmfxFqQN69mlsYoEluSZhIxZFCnavI25BP09KFNJCcGzsaK5rTtfvLrXLe1Y2SwzzXEfkgN58Yi3YYnODuwD0GAR1610tWnchqwVj63Z+MPHl3H8PNLa50XwuiCbXdYQ4luEcnFpAexIB3N2Bx7HYr0DwRGU0CNj/G7N+uP6Vz4r4Dowvxlrw1oek+G9DtNE0OxhsNPtIxHBBEuFUD+Z7knknmtGiivOPRCiiigAooooAKKKKACiiigAooooAKKKjuZPKt5JP7qE/pQB5/4tvDeazLg5ji/dr+HX9ayKV2Luzt1Ykn8aSvYjHlSR48pczbCiiiqJCiiigAooooAKKKKAN7wTeG31cW7H5Lgbf8AgQ5Fd7XlNpKYLqKdesbhvyNerA5Ga8/FxtJM9DCSvFoKKKK5TqCiiigAooooAKKKKACiiigAooooAKKKKACiiigCnrP/ACDZfw/nXNV1OpRPPZSRRjLHGOfesT+yb3/nmv8A30K0g1Y5K8JOWiKNFXv7Jvf+ea/99Cj+yb3/AJ5r/wB9CrujD2c+xnvHG5BdFbGcZGcZ61HLa2sq7ZbWCQZBw0YI46dfTt6Vqf2Te/8APNf++hR/ZN7/AM81/wC+hRdB7OfYzVggXG2GJcHcMIBg+v1potLUOsgtYA6qVVhGMhT1APYH0rU/sm9/55r/AN9Cj+yb3/nmv/fQouh+zn2KCqqqFVQqgYAAwAKWr39k3v8AzzX/AL6FH9k3v/PNf++hRdC9nPsUaQ9Kv/2Te/8APNf++hQdJvcf6tf++hRdB7OfY6GL/Vr9BTqRBhFB6gClrA9IKKKKACiiigAooooAKKKKACiiigAooooA4vx/alLyG7A+WRdjfUVzFema/YDUdMktxjzPvRn/AGhXmjqyOyOpVlOCD2Nelhp80LdjzsTDlnfuQXlvFeWsltOpaKQYYA44p0UEMKosUMcapnaFUALnrjHSpKK3Och+y2vkvD9lg8pzudPLG1j6kYwaf5MPnCbyY/NC7Q+0bgPTPXFPooAg+x2fkiH7Jb+UG3hPKXaG9cYxn3qQwwksTDGS2Q3yj5s9c+tPooAz7bRrG31STUkRzcPnlmyFz1x/njoMVoUUUWBsVVZmCqMsTgD1Neo6Vb/ZNOt7f+4gB+vevNodH1zVNNvX8P3tvY6jDEWtJ7iHzYhN/CGXjI9fSvjrxx8ev2itH8W3XhjWPEEumalBN5LW0GmwA5J4KnYSwPUHJzXDip3aid2FhZOR+i9FcX8GfE2keJPAelyaf4oi8Q3cFtGl9cbx5vn7Rv3pgFDuzwQMV2lch1hRRRQAUUUUAFFFFABRRRQAUUUUAFVdYz/ZV1jr5Tfyq1Udynm28kf95Sv5imnqJq6PKB0opXUxu0bdVJB/Ckr2TxwrI8VPKljBhpUtmuUF28Wdyw4OenIGduSOgJrXopNXBOxx9pqS6fqRNlcO+hGWJDNIWkRGKSbgrnkjIi5yRkkVRTXtUWeO5n1OO2W78hdslv8ALEpEmXA+qjr0713uBjbgY9MVHcW0FwYjNGrmJxImezYIz+RP51PK+5fMuxylv4kvwhS4MazP5Qtj5JHnAzOjOB6FQje26tjwbJcS6BEbu6NzOHdZGZdpBDH5SPUVr4HoKWmk+5LkuwUUUVRIV6vbZ+zxZ67Bn8q8ts4TcXcMC9ZHC/ma9WHAxXFi3sduEW7CiiiuI7QooooAKKKKACiiigAooooAKKKKACiiigAooooAKKKKACiiigAooooAKKKKACiiigAooooAKKKKACiiigAooooAKKKKACiiigAooooAKKKKACuW8YaG0xbULNMvj96g/i9x711NFXCbg7oicFNWZ5JRXca/4Ziu2a4stsMx5Zf4W/wNcde2d1ZyeXdQvGfccH6GvSp1YzWh5tSlKD1IKKKK1Mgooo70AFW9K0+41K7W3gX/AHm7KPU1f0fw5e3zK8qm3g7sw5P0FdvpthbafbCC2j2juT1Y+prmq4hR0W500sO5avYXTbKHT7NLaAfKvU92PcmuU8X/AAy8J+KPG/h3xjqVgDq+gz+dBMgA80AHar+oViHHoV9Ca7SivPbbd2eglZWR5p48+EOkaxqh8TeFbyXwj4sTlNU09QolP92eP7sqnuDz71T8DfEzVbDxJb+A/ipp8Oi+JJcrYX8J/wBA1cDvE5+7J6xnn06gV6vXP/EDwdoPjrw1PoHiKzW4tZPmjccSQSD7skbdVcdiKQzoKK8g+GvivXvCfiyL4WfEW7+03jIW8P64/C6rCv8Ayzc9p1GMj+Ic/X1+gAooooAKKKKACiiigAooooAKKKKAPO/F1mbPWZCBiOb94v49f1rIr0XxRpf9paeRGB58XzR+/qPxrztlZWKsCCDgg9jXp0KnPHzR5lenyS9RKKKK3MAooooAKKKKACiinRRvLIscalnY4UDuaQzd8EWZuNW+0MPktxu/4EeB/Wu8rP8AD+nLpmnJBwZD80h9WrQry60+edz1KMOSFgooorI1CiiigAooooAKKKKACiiigAooooAKKKKACiiigAooooAKKKKACiiigAooooAKKKKACiiigAooooAKKKKACiiigAooooAKKKKACiiigAooooAKKKKACmTQxTIY5o1kU9QwyKfRQBi3XhjSZiSsTwn/AKZtgfl0qm3g6zz8t3OB7gGumorVVprqZujB9DnYvCGnqQZJriT2yAP5VqWOkadZnNvaxq3948n8zV6iplVnLdjjThHZBRRRUFhRRRQAUUUUAch8W/Atj8QPCE2j3ErWl9EwuNNv4x+8srlOY5VPXg9R3GRWd8DvG174s8OXOn+IYVtPFeg3B0/W7YdBMv3ZV/2JFwwPTkgdK9Arxb4sxt8P/iz4f+KVoNmmak0eh+I1XoUdsW8590f5SfQjsKAPaaKByMjkUUAFFFFABRRRQAUUUUAFFFFABXNeKvD/ANqLXtko8/8AjQfx+4966WirhNwd0ROCmrM8lZWVirKVYHBBHIpK9H1jQ7LUgXdfLm7SJ1/H1rk9Q8M6lakmJBcp6p1/KvQp4iEvI8+ph5x8zEop80M0LbZopIz6MpFMrYxCipILeedtsMMkh/2VJra07wtqNwQ1wFtk/wBrlvyqZTjHdlRhKWyMOKN5ZFjjRndjgKBkmu68L6CtgouroBrojgdox/jV7SNHstMX9ym6UjmRuWP+FaNcVbEc2kdjto4fl1luFFFFcp1BRRRQAUUUUAFFFFABRRRQAUUUUAFFFFABRRRQAUUUUAFFFFABRRRQAUUUUAFFFFABRRRQAUUUUAFFFFABRRRQAUUUUAFFFFABRRRQAUUUUAFFFFABRRRQAUUUUAFFFFABRRRQAUUUUAFFFFABRRRQAVz3xK8M23jHwFrXhq6QMl/aPEmeNr4+RgexDYNdDRQB5/8As7+JbnxT8IdDv9QYnUbeNrG+z18+BjE5/Ern8a9AryD4Ej+x/iP8UvCI+WO21uPU4I8cJHdxB8D23Ix/GvX6ACiiigAooooAKKKKACiiigAooooAKKKKAEZVb7yg/UVH9mt87vIiz67BUtFFwsIFVegA+gpaKKACiiigAooooAKKKKACiiigAooooAKKKKACiiigAooooAKKKKACiiigAoory/xJ8ePh74f1680XUrjWReWcpimEWj3MqBh6MqEH6g0AeoUV4/8A8NIfC/8A5+de/wDBFd//ABuj/hpD4X/8/Ovf+CK7/wDjdAHsFFeP/wDDSHwv/wCfnXv/AARXf/xuj/hpD4X/APPzr3/giu//AI3QB7BRXj//AA0h8L/+fnXv/BFd/wDxuj/hpD4X/wDPzr3/AIIrv/43QB7BRXj/APw0h8L/APn517/wRXf/AMbo/wCGkPhf/wA/Ovf+CK7/APjdAHsFFeP/APDSHwv/AOfnXv8AwRXf/wAbo/4aQ+F//Pzr3/giu/8A43QB7BRXK/Dn4geHPH9nd3fhyS9eK0kWOX7TZS25yRkYEign8K6qgAooooAKKKKACiiigAooooAKKKKACiiigAooooAKKKKACiiigAooooAKKKKACiiigAooooAKKKKAPIvC3+i/tXeM4V6Xvh3T7h/rG8iD9DXrteReFf8ASf2r/Gsq9LLw7p8DY9XeR/5CvXaACiiigAooooAKKKKACiiigAooooAKKKKACiiigAooooAKKKKACiiigAooooAKKKKACiiigAooooAKKKKACiiigAooooAKKKKACsZ5HDsA7AZPetmsST/WN/vGsK3QTF8yT/no350eZJ/z0b86ZRWAh/mSf89G/OjzJP8Ano350ykR0csEdWKnawBztPofQ0ASeZJ/z0b86PMk/wCejfnTKCQOpA+tAD/Mk/56N+dHmSf89G/OmUUAP8yT/no350eZJ/z0b86ZRQBpaYzNG+5iee5q3VPSv9W/1q5XXT+FFIKKKKsAooooAKKKKACiiigAooooAKKKKACiiigAooooAKKKKACiiigAooooAKKKKACiiigAoorC+IPiK28JeCNZ8S3jBYdOs5Lg57kL8o/E4H40AeffA0/2v8Tfip4rGDHPrUWlxP8A30tIQuR7ZdvyNevV53+zj4eufDvwg0aHUEK6jfK+o3obqJrhjKwP03Y/CvRKACiiigAooooAKKKKACiiigAooooAKKKKACiiigAooooAKKKKACiiigAooooAKKKKACiiigAooooAKKKKACiiigAooooAKKKKACsST/WN/vGtusST/WN/vGsK3QTG0UUVgIivZ/stlPdeTLOYY2kEUS5eTAztUdycYFeU6fZeN9DtdRd7V4p9atDdSz2Qe5aK8D5dmTCld0b7QFJI8nA5xn1uimmB5ZZX/jU3uhO9vrRi3BHhdZMSDzcGR5CnA2c7JlVsDhs1nQx+ONRs1XXJNaxDdWdxeJBBKjJKs6lxEf4kC7siMFcYOc8V7JRT5gOJ+HVz4jk1bVYdaXUZIlIaOa5jaNNxdvkVGGOF28ozIeOhzXbUUVLAKKKKAON8W+O9Q8E+N9BTV7O2Hg7V2+xSagCRJZ3rH935nOBEw+UHsep6CvT65zXPDuk+LfCupeHdctVutPvozFMh6+xB7EHBB7EVwHwq8T6p4O8Sp8JPHt1JLeRqf+Ed1eUYXVbVeiFunnIOCO4Ga66fwopHsVFFFWAUUUUAFFFFABRRRQAUUUUAFFFNMkYODIoP1oAdRTPNj/56J/30KPNj/wCeif8AfQoFdD6KZ5sf/PRP++hR5sf/AD0T/voUBdD6KZ5sf/PRP++hR5sf/PRP++hQF0Popnmx/wDPRP8AvoUebH/z0T/voUBdD6KZ5sf/AD0T/voUebH/AM9E/wC+hQF0PopFZW+6wP0NLQMKKKKACvG/jS58c/EDw58JbNy1qZF1nxEyf8s7SJsxxMexkkAH0B9a7v4peNtL8AeD7rxBqQeZ1xFaWkQzLd3DcRwoOpZj+QyawfgX4N1TQNK1DxJ4sZJvF/iSf7bqrr0gGMR2yH+5GuB9c9aAPRlVVUKqhVAwABgAUtFFABRRRQAUUUUAFFFFABRRRQAUUUUAFFFFABRRRQAUUUUAFFFFABRRRQAUUUUAFFFFABRRRQAUUUUAFFFFABRRRQAUUUUAFFFFABXnmr/EXwFpmqXOn6j4y0K0u4JCk0E16ivG3oQTkGvQ656/8C+C7+9lvb7wnod1czNulmmsI3d29SSMk1E4cwHJ/wDC0/hr/wBD54c/8GEf+NH/AAtP4a/9D54c/wDBhH/jXS/8K68A/wDQleHf/BbF/wDE0f8ACuvAP/QleHf/AAWxf/E1HsV3FY5r/hafw1/6Hzw5/wCDCP8Axo/4Wn8Nf+h88Of+DCP/ABrpf+FdeAf+hK8O/wDgti/+Jo/4V14B/wChK8O/+C2L/wCJo9iu4WOa/wCFp/DX/ofPDn/gwj/xo/4Wn8Nf+h88Of8Agwj/AMa6X/hXXgH/AKErw7/4LYv/AImj/hXXgH/oSvDv/gti/wDiaPYruFjmv+Fp/DX/AKHzw5/4MI/8aP8Ahafw1/6Hzw5/4MI/8a6X/hXXgH/oSvDv/gti/wDiaP8AhXXgH/oSvDv/AILYv/iaPYruFjmv+Fp/DX/ofPDn/gwj/wAaP+Fp/DX/AKHzw5/4MI/8a6X/AIV14B/6Erw7/wCC2L/4mj/hXXgH/oSvDv8A4LYv/iaPYruFibwP4l8PeJLa5m8P63p+qxwuFla0nWUISOASOlQ/E3wPo3j7wzJouriSJ1cTWd5Ads9nOv3JY27MD+Y4Na2haDoegxSxaJo9hpkcrBpFtLdYg5HQkKBmtKtYqysM8g8CfEDWvDHiKH4d/FiSKHVX+XR9eA2WusIOgJ6Rz+qHr29/X6xvGfhbQfGOgz6H4j02G/sZhykg5U9mU9VYdiOa8piuPiH8Gx5F7BfePPAkXEdzCN+q6bHngOv/AC3QDuPmx9KYHt9FYPgjxj4Z8a6OureF9ZtNTtTgMYX+aM/3XU8qfYgVvUAFFFFABRRRQAUUUUAFctqf/IQn/wB811Nctqf/ACEJ/wDfNXDc5sT8KK9FFFanGFFFFABRRRQAUUUUAFFFFAG14a+5P9RWvWR4a+5P9VrXrGe56FH4EFY3jTxRofg7w5deIPEV/HZafarud26seyqOrMTwAOSa5n4kfFbw94Pu49Ft0n1/xRc8Wmh6aPMuZCehfHEa+rNjjnmsDwr8Otf8VeIbTxt8XJbe6vrV/M0vw/btustNPZmz/rZv9o8DtUmpB8OfD+ufELxdb/FPx5YyWFrbA/8ACL6FN1s42/5eZh/z2cdB/CK9loooAKKKKACiiigAooooAKKKKACiiigAooooAKKKKACiiigAooooAKKKKACiiigAooooAKKKKACiiigAooooAKKKKACiiigAooooAKKKKACiiigAooooAKKKKACiiigAooooAKKKKACiiigAooooA818ZfB3w/q2sP4k8NXt74N8THOdU0dhH5x/6bRfclGeuRk+tYq+KfjD4GXyfF/hOLxrpkf/ADFvD+EudvrJbN1PclDj0FeyUUAee+E/jR8N/Ec62lv4kt7HUM4ax1JTaXCn0KSYNegRSRzRiSKRZEbkMpyD+NYXivwX4S8VwGHxJ4c0zVFPe5t1Zv8AvrGRXBP8AfCtlI03hTXvFnhSYnIOmavIEX2CSblA/CgD1yivIh8Nvijp/Gi/HDVSv/UV0m3uz+fy0f8ACI/HlflHxh0Nh/ePhZAfy8zFAHrtYPxD8Qv4T8E6t4mTTpdRGmW7XL20TBWdF5cgnjhcn8K4D/hAfjFeDZqnxtKR+mneHoIG/wC+izU2T4FW+qwtF4v+InjnxHG4w8M2peTCR3GyILwfQ5oA5bw1+2D8J9TAGpf2xozntcWvmD84ya9Ug1Kz1iCPVtPlMtpdoJoXKldyEZBweR+NeAfs5fsqQ6Dr8/iT4iRQXj2t066Zp2Q8ZVWIWaXscgAhe2cnngfRWpAC/mUAABsADtVw3ObE/CivXN3Ov3cLXFl5MX29L/7Oi4O0wlfM8zHtED/wJSK6SqEuk2Eurf2o8JN39nNtv3HHlk5xjpnk89eTWpyK3Uwh4uklWxFppdxc+dPbwyy/KiL5qF8gE5OAOlXW8VWIsoLpYZ2FxapcxrgAlWYKASTgHLD2qzH4e0uO1S3jilREkilQrKwZWjG1SD16ce/NVD4N0Py9nl3WAFWP/SX/AHQVgyhOflAI4Apale6P8PeIo9avZBbxlbYWiTDcPnDmSRWB7cbKoJ4i1RdMs9clhtP7OvnCxRLu82MNnYxPQ5wMrgYz1NbWjaHpukMzWMToWQRktIWyNzN392b86ij8N6UlwJRHMVVmeOAzMYY2bOWVM4U8nketAXRm2Xi6OS0tmvLaWymcQyOJI+GjfcNy88DKnryPTmnWHjbTb+JfslreSzyMgggCjdKGBIYHOAMA5yeKk/4RGxha1W1ZxDHIhkE7NKzRoG2xqSflXLE456mpoPCejQ2/kwpdJhlaORblxJFtBChGzlQASMCjUPdJfD+sy6rfajC2nzWsVq0SxtLgM++NXOV6qRuxitmqGl6TZabJK9msieaiK6mQsDsXaDg98YBPfAq/TJZg+IPH154Xvl0rSfBXiHxPqNzH5qpp8IEUYzjMkrEKvP1NZTaH8a/Ha7fEWuWPw+0aQ/PZ6K/2jUHX+61wflTI7oMivTfDX3J/qK16xnud9H4Ecl8Ovhz4R8A2kkXh3S1juJzuur6djLdXLd2klb5m9cdPQV1tFFSahRRRQAUUUUAFFFFABRRRQAUUUUAFFFFABRRRQAUUUUAFFFFABRRRQAUUUUAFFFFABRRRQAUUUUAFFFFABRRRQAUUUUAFFFFABRRRQAUUUUAFFFFABRRRQAUUUUAFFFFABRRRQAUUUUAFFFFABRRRQAUUUUAFFFFABRRRQAUUUUAFctqf/IQn/wB811NYl7pdzNdyyps2s2Rk1cHqYV4uSVjJorQ/se7/AOmf/fVH9j3f/TP/AL6rTmRy+yn2M+itD+x7v/pn/wB9Uf2Pd/8ATP8A76o5kHsp9jPorQ/se7/6Z/8AfVH9j3f/AEz/AO+qOZB7KfYz6K0P7Hu/+mf/AH1R/Y93/wBM/wDvqjmQeyn2M+itD+x7v/pn/wB9Uf2Pd/8ATP8A76o5kHsp9i14a+5P9VrXqho1nLaLKJdvzEYwav1lLc7aSagkwoooqTQ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9k=">
            <a:extLst>
              <a:ext uri="{FF2B5EF4-FFF2-40B4-BE49-F238E27FC236}">
                <a16:creationId xmlns:a16="http://schemas.microsoft.com/office/drawing/2014/main" id="{3D959486-A552-D32A-5CD3-82673D61BAD2}"/>
              </a:ext>
            </a:extLst>
          </p:cNvPr>
          <p:cNvSpPr>
            <a:spLocks noChangeAspect="1" noChangeArrowheads="1"/>
          </p:cNvSpPr>
          <p:nvPr/>
        </p:nvSpPr>
        <p:spPr bwMode="auto">
          <a:xfrm>
            <a:off x="21272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a:xfrm>
            <a:off x="6629400" y="6172200"/>
            <a:ext cx="1752600" cy="304800"/>
          </a:xfrm>
        </p:spPr>
        <p:txBody>
          <a:bodyPr/>
          <a:lstStyle/>
          <a:p>
            <a:pPr algn="r"/>
            <a:r>
              <a:rPr lang="en-IN" dirty="0"/>
              <a:t>2</a:t>
            </a:r>
          </a:p>
        </p:txBody>
      </p:sp>
      <p:sp>
        <p:nvSpPr>
          <p:cNvPr id="2" name="Title 1"/>
          <p:cNvSpPr>
            <a:spLocks noGrp="1"/>
          </p:cNvSpPr>
          <p:nvPr>
            <p:ph type="ctrTitle"/>
          </p:nvPr>
        </p:nvSpPr>
        <p:spPr>
          <a:xfrm>
            <a:off x="533400" y="53975"/>
            <a:ext cx="8429684" cy="1241425"/>
          </a:xfrm>
        </p:spPr>
        <p:txBody>
          <a:bodyPr>
            <a:normAutofit/>
          </a:bodyPr>
          <a:lstStyle/>
          <a:p>
            <a:pPr algn="ctr"/>
            <a:r>
              <a:rPr lang="en-IN" sz="5400" b="0" dirty="0">
                <a:solidFill>
                  <a:schemeClr val="tx1"/>
                </a:solidFill>
                <a:latin typeface="Times New Roman" pitchFamily="18" charset="0"/>
                <a:cs typeface="Times New Roman" pitchFamily="18" charset="0"/>
              </a:rPr>
              <a:t>Introduction about Project</a:t>
            </a:r>
          </a:p>
        </p:txBody>
      </p:sp>
      <p:sp>
        <p:nvSpPr>
          <p:cNvPr id="3" name="TextBox 2"/>
          <p:cNvSpPr txBox="1"/>
          <p:nvPr/>
        </p:nvSpPr>
        <p:spPr>
          <a:xfrm>
            <a:off x="533400" y="1583353"/>
            <a:ext cx="8077200" cy="4893647"/>
          </a:xfrm>
          <a:prstGeom prst="rect">
            <a:avLst/>
          </a:prstGeom>
          <a:noFill/>
        </p:spPr>
        <p:txBody>
          <a:bodyPr wrap="square" rtlCol="0">
            <a:spAutoFit/>
          </a:bodyPr>
          <a:lstStyle/>
          <a:p>
            <a:pPr algn="just"/>
            <a:r>
              <a:rPr lang="en-GB" sz="2600" dirty="0">
                <a:cs typeface="Times New Roman" pitchFamily="18" charset="0"/>
              </a:rPr>
              <a:t>Augmented reality (AR) is an evolving technology that has the potential to revolutionize how we learn and understand complicated concepts. AR combines real-world objects with virtual information to create a hybrid world in which technology meets reality. This allows pupils to study complicated concepts in a more pleasant and simple manner. Our application facilitates the understanding of complicated schematics by using three dimensional models and accompanying video explanations. The software also has interactive features that allow learners to effortlessly connect with the application. This makes learning more fun and engaging, while also helping pupils to better understand the concepts that they are studying.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735AAF0-B82E-1A4A-25D5-D8FE2E06F4F2}"/>
              </a:ext>
            </a:extLst>
          </p:cNvPr>
          <p:cNvPicPr>
            <a:picLocks noChangeAspect="1"/>
          </p:cNvPicPr>
          <p:nvPr/>
        </p:nvPicPr>
        <p:blipFill>
          <a:blip r:embed="rId2"/>
          <a:stretch>
            <a:fillRect/>
          </a:stretch>
        </p:blipFill>
        <p:spPr>
          <a:xfrm>
            <a:off x="1615512" y="1340407"/>
            <a:ext cx="5912975" cy="4177185"/>
          </a:xfrm>
          <a:prstGeom prst="rect">
            <a:avLst/>
          </a:prstGeom>
        </p:spPr>
      </p:pic>
      <p:pic>
        <p:nvPicPr>
          <p:cNvPr id="5" name="Picture 4">
            <a:extLst>
              <a:ext uri="{FF2B5EF4-FFF2-40B4-BE49-F238E27FC236}">
                <a16:creationId xmlns:a16="http://schemas.microsoft.com/office/drawing/2014/main" id="{A6E77FEF-3884-8B97-CFEE-508A7600220F}"/>
              </a:ext>
            </a:extLst>
          </p:cNvPr>
          <p:cNvPicPr>
            <a:picLocks noChangeAspect="1"/>
          </p:cNvPicPr>
          <p:nvPr/>
        </p:nvPicPr>
        <p:blipFill>
          <a:blip r:embed="rId3"/>
          <a:stretch>
            <a:fillRect/>
          </a:stretch>
        </p:blipFill>
        <p:spPr>
          <a:xfrm>
            <a:off x="670221" y="76200"/>
            <a:ext cx="7803556" cy="1450974"/>
          </a:xfrm>
          <a:prstGeom prst="rect">
            <a:avLst/>
          </a:prstGeom>
        </p:spPr>
      </p:pic>
    </p:spTree>
    <p:extLst>
      <p:ext uri="{BB962C8B-B14F-4D97-AF65-F5344CB8AC3E}">
        <p14:creationId xmlns:p14="http://schemas.microsoft.com/office/powerpoint/2010/main" val="1828919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FFC304-C3F2-B48C-2448-FE3DC7246B80}"/>
              </a:ext>
            </a:extLst>
          </p:cNvPr>
          <p:cNvPicPr>
            <a:picLocks noChangeAspect="1"/>
          </p:cNvPicPr>
          <p:nvPr/>
        </p:nvPicPr>
        <p:blipFill>
          <a:blip r:embed="rId2"/>
          <a:stretch>
            <a:fillRect/>
          </a:stretch>
        </p:blipFill>
        <p:spPr>
          <a:xfrm>
            <a:off x="1650792" y="1358047"/>
            <a:ext cx="5842415" cy="4141905"/>
          </a:xfrm>
          <a:prstGeom prst="rect">
            <a:avLst/>
          </a:prstGeom>
        </p:spPr>
      </p:pic>
    </p:spTree>
    <p:extLst>
      <p:ext uri="{BB962C8B-B14F-4D97-AF65-F5344CB8AC3E}">
        <p14:creationId xmlns:p14="http://schemas.microsoft.com/office/powerpoint/2010/main" val="3527596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4F7A1AA-C269-6A49-C6C3-5D5438FFEBC7}"/>
              </a:ext>
            </a:extLst>
          </p:cNvPr>
          <p:cNvPicPr>
            <a:picLocks noChangeAspect="1"/>
          </p:cNvPicPr>
          <p:nvPr/>
        </p:nvPicPr>
        <p:blipFill>
          <a:blip r:embed="rId2"/>
          <a:stretch>
            <a:fillRect/>
          </a:stretch>
        </p:blipFill>
        <p:spPr>
          <a:xfrm>
            <a:off x="1629624" y="1350991"/>
            <a:ext cx="5884751" cy="4156017"/>
          </a:xfrm>
          <a:prstGeom prst="rect">
            <a:avLst/>
          </a:prstGeom>
        </p:spPr>
      </p:pic>
    </p:spTree>
    <p:extLst>
      <p:ext uri="{BB962C8B-B14F-4D97-AF65-F5344CB8AC3E}">
        <p14:creationId xmlns:p14="http://schemas.microsoft.com/office/powerpoint/2010/main" val="3475524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Footer Placeholder 6"/>
          <p:cNvSpPr>
            <a:spLocks noGrp="1"/>
          </p:cNvSpPr>
          <p:nvPr>
            <p:ph type="ftr" sz="quarter" idx="11"/>
          </p:nvPr>
        </p:nvSpPr>
        <p:spPr>
          <a:xfrm>
            <a:off x="5867400" y="6096000"/>
            <a:ext cx="2514600" cy="365125"/>
          </a:xfrm>
        </p:spPr>
        <p:txBody>
          <a:bodyPr/>
          <a:lstStyle/>
          <a:p>
            <a:pPr algn="r"/>
            <a:r>
              <a:rPr lang="en-IN" dirty="0"/>
              <a:t>1</a:t>
            </a:r>
          </a:p>
        </p:txBody>
      </p:sp>
      <p:sp>
        <p:nvSpPr>
          <p:cNvPr id="2" name="Title 1"/>
          <p:cNvSpPr>
            <a:spLocks noGrp="1"/>
          </p:cNvSpPr>
          <p:nvPr>
            <p:ph type="ctrTitle"/>
          </p:nvPr>
        </p:nvSpPr>
        <p:spPr>
          <a:xfrm>
            <a:off x="333316" y="53975"/>
            <a:ext cx="8429684" cy="1470025"/>
          </a:xfrm>
        </p:spPr>
        <p:txBody>
          <a:bodyPr>
            <a:normAutofit/>
          </a:bodyPr>
          <a:lstStyle/>
          <a:p>
            <a:pPr algn="ctr"/>
            <a:r>
              <a:rPr lang="en-IN" sz="5400" b="0" dirty="0">
                <a:solidFill>
                  <a:schemeClr val="tx1"/>
                </a:solidFill>
                <a:latin typeface="Times New Roman" pitchFamily="18" charset="0"/>
                <a:cs typeface="Times New Roman" pitchFamily="18" charset="0"/>
              </a:rPr>
              <a:t>Applications &amp; Benefits</a:t>
            </a:r>
          </a:p>
        </p:txBody>
      </p:sp>
      <p:graphicFrame>
        <p:nvGraphicFramePr>
          <p:cNvPr id="4" name="TextBox 3">
            <a:extLst>
              <a:ext uri="{FF2B5EF4-FFF2-40B4-BE49-F238E27FC236}">
                <a16:creationId xmlns:a16="http://schemas.microsoft.com/office/drawing/2014/main" id="{2A467F42-9246-2520-5B0B-C16B58850C28}"/>
              </a:ext>
            </a:extLst>
          </p:cNvPr>
          <p:cNvGraphicFramePr/>
          <p:nvPr>
            <p:extLst>
              <p:ext uri="{D42A27DB-BD31-4B8C-83A1-F6EECF244321}">
                <p14:modId xmlns:p14="http://schemas.microsoft.com/office/powerpoint/2010/main" val="3093303492"/>
              </p:ext>
            </p:extLst>
          </p:nvPr>
        </p:nvGraphicFramePr>
        <p:xfrm>
          <a:off x="673427" y="1343140"/>
          <a:ext cx="7797146" cy="51075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41501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333316" y="53975"/>
            <a:ext cx="8429684" cy="1470025"/>
          </a:xfrm>
        </p:spPr>
        <p:txBody>
          <a:bodyPr>
            <a:normAutofit/>
          </a:bodyPr>
          <a:lstStyle/>
          <a:p>
            <a:pPr algn="ctr"/>
            <a:r>
              <a:rPr lang="en-IN" sz="5400" b="0" dirty="0">
                <a:solidFill>
                  <a:schemeClr val="tx1"/>
                </a:solidFill>
                <a:latin typeface="Times New Roman" pitchFamily="18" charset="0"/>
                <a:cs typeface="Times New Roman" pitchFamily="18" charset="0"/>
              </a:rPr>
              <a:t>End Users</a:t>
            </a:r>
          </a:p>
        </p:txBody>
      </p:sp>
      <p:graphicFrame>
        <p:nvGraphicFramePr>
          <p:cNvPr id="3" name="Diagram 2">
            <a:extLst>
              <a:ext uri="{FF2B5EF4-FFF2-40B4-BE49-F238E27FC236}">
                <a16:creationId xmlns:a16="http://schemas.microsoft.com/office/drawing/2014/main" id="{580A4E6D-48C6-60CB-B054-38980AE01634}"/>
              </a:ext>
            </a:extLst>
          </p:cNvPr>
          <p:cNvGraphicFramePr/>
          <p:nvPr>
            <p:extLst>
              <p:ext uri="{D42A27DB-BD31-4B8C-83A1-F6EECF244321}">
                <p14:modId xmlns:p14="http://schemas.microsoft.com/office/powerpoint/2010/main" val="3522967440"/>
              </p:ext>
            </p:extLst>
          </p:nvPr>
        </p:nvGraphicFramePr>
        <p:xfrm>
          <a:off x="728633" y="1295400"/>
          <a:ext cx="7639050" cy="51134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48553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pPr algn="r"/>
            <a:r>
              <a:rPr lang="en-IN" dirty="0"/>
              <a:t>3</a:t>
            </a:r>
          </a:p>
        </p:txBody>
      </p:sp>
      <p:sp>
        <p:nvSpPr>
          <p:cNvPr id="2" name="Title 1"/>
          <p:cNvSpPr>
            <a:spLocks noGrp="1"/>
          </p:cNvSpPr>
          <p:nvPr>
            <p:ph type="ctrTitle"/>
          </p:nvPr>
        </p:nvSpPr>
        <p:spPr>
          <a:xfrm>
            <a:off x="357158" y="528778"/>
            <a:ext cx="8429684" cy="1470025"/>
          </a:xfrm>
        </p:spPr>
        <p:txBody>
          <a:bodyPr>
            <a:normAutofit fontScale="90000"/>
          </a:bodyPr>
          <a:lstStyle/>
          <a:p>
            <a:pPr algn="ctr"/>
            <a:r>
              <a:rPr lang="en-IN" sz="6000" b="0" dirty="0">
                <a:solidFill>
                  <a:schemeClr val="tx1"/>
                </a:solidFill>
                <a:latin typeface="Times New Roman" pitchFamily="18" charset="0"/>
                <a:cs typeface="Times New Roman" pitchFamily="18" charset="0"/>
              </a:rPr>
              <a:t>Literature Review</a:t>
            </a:r>
            <a:br>
              <a:rPr lang="en-IN" sz="6000" b="0" dirty="0">
                <a:solidFill>
                  <a:schemeClr val="tx1"/>
                </a:solidFill>
                <a:latin typeface="Times New Roman" pitchFamily="18" charset="0"/>
                <a:cs typeface="Times New Roman" pitchFamily="18" charset="0"/>
              </a:rPr>
            </a:br>
            <a:endParaRPr lang="en-IN" sz="6000" b="0" dirty="0">
              <a:solidFill>
                <a:schemeClr val="tx1"/>
              </a:solidFill>
              <a:latin typeface="Times New Roman" pitchFamily="18" charset="0"/>
              <a:cs typeface="Times New Roman" pitchFamily="18" charset="0"/>
            </a:endParaRPr>
          </a:p>
        </p:txBody>
      </p:sp>
      <p:sp>
        <p:nvSpPr>
          <p:cNvPr id="3" name="TextBox 2"/>
          <p:cNvSpPr txBox="1"/>
          <p:nvPr/>
        </p:nvSpPr>
        <p:spPr>
          <a:xfrm>
            <a:off x="598402" y="1426244"/>
            <a:ext cx="8001000" cy="4893647"/>
          </a:xfrm>
          <a:prstGeom prst="rect">
            <a:avLst/>
          </a:prstGeom>
          <a:noFill/>
        </p:spPr>
        <p:txBody>
          <a:bodyPr wrap="square" rtlCol="0">
            <a:spAutoFit/>
          </a:bodyPr>
          <a:lstStyle/>
          <a:p>
            <a:pPr marL="342900" indent="-342900" algn="just">
              <a:buFont typeface="Arial" panose="020B0604020202020204" pitchFamily="34" charset="0"/>
              <a:buChar char="•"/>
            </a:pPr>
            <a:r>
              <a:rPr lang="en-GB" sz="2400" dirty="0">
                <a:cs typeface="Times New Roman" pitchFamily="18" charset="0"/>
              </a:rPr>
              <a:t>Augmented reality (AR) is a technology that superimposes computer-generated elements onto a view of the real world, and has the potential to enhance the learning experience for students.</a:t>
            </a:r>
          </a:p>
          <a:p>
            <a:pPr algn="just"/>
            <a:endParaRPr lang="en-GB" sz="2400" dirty="0">
              <a:cs typeface="Times New Roman" pitchFamily="18" charset="0"/>
            </a:endParaRPr>
          </a:p>
          <a:p>
            <a:pPr marL="342900" indent="-342900" algn="just">
              <a:buFont typeface="Arial" panose="020B0604020202020204" pitchFamily="34" charset="0"/>
              <a:buChar char="•"/>
            </a:pPr>
            <a:r>
              <a:rPr lang="en-GB" sz="2400" dirty="0">
                <a:cs typeface="Times New Roman" pitchFamily="18" charset="0"/>
              </a:rPr>
              <a:t>Studies have shown that AR can improve student engagement, motivation, and understanding of concepts.</a:t>
            </a:r>
          </a:p>
          <a:p>
            <a:pPr algn="just"/>
            <a:endParaRPr lang="en-GB" sz="2400" dirty="0">
              <a:cs typeface="Times New Roman" pitchFamily="18" charset="0"/>
            </a:endParaRPr>
          </a:p>
          <a:p>
            <a:pPr marL="342900" indent="-342900" algn="just">
              <a:buFont typeface="Arial" panose="020B0604020202020204" pitchFamily="34" charset="0"/>
              <a:buChar char="•"/>
            </a:pPr>
            <a:r>
              <a:rPr lang="en-GB" sz="2400" dirty="0">
                <a:cs typeface="Times New Roman" pitchFamily="18" charset="0"/>
              </a:rPr>
              <a:t>Research suggests that AR can be particularly beneficial for visual learners.</a:t>
            </a:r>
          </a:p>
          <a:p>
            <a:pPr algn="just"/>
            <a:endParaRPr lang="en-GB" sz="2400" dirty="0">
              <a:cs typeface="Times New Roman" pitchFamily="18" charset="0"/>
            </a:endParaRPr>
          </a:p>
          <a:p>
            <a:pPr marL="342900" indent="-342900" algn="just">
              <a:buFont typeface="Arial" panose="020B0604020202020204" pitchFamily="34" charset="0"/>
              <a:buChar char="•"/>
            </a:pPr>
            <a:r>
              <a:rPr lang="en-GB" sz="2400" dirty="0">
                <a:cs typeface="Times New Roman" pitchFamily="18" charset="0"/>
              </a:rPr>
              <a:t>AR has been used in a variety of educational settings, including subjects such as biology, chemistry, mathematics, medicine, history, and engineering.</a:t>
            </a:r>
          </a:p>
        </p:txBody>
      </p:sp>
    </p:spTree>
    <p:extLst>
      <p:ext uri="{BB962C8B-B14F-4D97-AF65-F5344CB8AC3E}">
        <p14:creationId xmlns:p14="http://schemas.microsoft.com/office/powerpoint/2010/main" val="3054508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357158" y="762000"/>
            <a:ext cx="8429684" cy="990600"/>
          </a:xfrm>
        </p:spPr>
        <p:txBody>
          <a:bodyPr>
            <a:normAutofit fontScale="90000"/>
          </a:bodyPr>
          <a:lstStyle/>
          <a:p>
            <a:pPr algn="ctr"/>
            <a:r>
              <a:rPr lang="en-IN" sz="6000" b="0" dirty="0">
                <a:solidFill>
                  <a:schemeClr val="tx1"/>
                </a:solidFill>
                <a:latin typeface="Times New Roman" pitchFamily="18" charset="0"/>
                <a:cs typeface="Times New Roman" pitchFamily="18" charset="0"/>
              </a:rPr>
              <a:t>Literature Review</a:t>
            </a:r>
            <a:br>
              <a:rPr lang="en-IN" sz="6000" b="0" dirty="0">
                <a:solidFill>
                  <a:schemeClr val="tx1"/>
                </a:solidFill>
                <a:latin typeface="Times New Roman" pitchFamily="18" charset="0"/>
                <a:cs typeface="Times New Roman" pitchFamily="18" charset="0"/>
              </a:rPr>
            </a:br>
            <a:endParaRPr lang="en-IN" sz="6000" b="0" dirty="0">
              <a:solidFill>
                <a:schemeClr val="tx1"/>
              </a:solidFill>
              <a:latin typeface="Times New Roman" pitchFamily="18" charset="0"/>
              <a:cs typeface="Times New Roman" pitchFamily="18" charset="0"/>
            </a:endParaRPr>
          </a:p>
        </p:txBody>
      </p:sp>
      <p:sp>
        <p:nvSpPr>
          <p:cNvPr id="3" name="TextBox 2"/>
          <p:cNvSpPr txBox="1"/>
          <p:nvPr/>
        </p:nvSpPr>
        <p:spPr>
          <a:xfrm>
            <a:off x="657284" y="1622425"/>
            <a:ext cx="8001000" cy="3785652"/>
          </a:xfrm>
          <a:prstGeom prst="rect">
            <a:avLst/>
          </a:prstGeom>
          <a:noFill/>
        </p:spPr>
        <p:txBody>
          <a:bodyPr wrap="square" rtlCol="0">
            <a:spAutoFit/>
          </a:bodyPr>
          <a:lstStyle/>
          <a:p>
            <a:pPr marL="342900" indent="-342900" algn="just">
              <a:buFont typeface="Arial" panose="020B0604020202020204" pitchFamily="34" charset="0"/>
              <a:buChar char="•"/>
            </a:pPr>
            <a:r>
              <a:rPr lang="en-GB" sz="2400" dirty="0">
                <a:cs typeface="Times New Roman" pitchFamily="18" charset="0"/>
              </a:rPr>
              <a:t>A systematic review has revealed that AR is effective in increasing motivation and facilitating interaction.</a:t>
            </a:r>
          </a:p>
          <a:p>
            <a:pPr algn="just"/>
            <a:endParaRPr lang="en-GB" sz="2400" dirty="0">
              <a:cs typeface="Times New Roman" pitchFamily="18" charset="0"/>
            </a:endParaRPr>
          </a:p>
          <a:p>
            <a:pPr marL="342900" indent="-342900" algn="just">
              <a:buFont typeface="Arial" panose="020B0604020202020204" pitchFamily="34" charset="0"/>
              <a:buChar char="•"/>
            </a:pPr>
            <a:r>
              <a:rPr lang="en-GB" sz="2400" dirty="0">
                <a:cs typeface="Times New Roman" pitchFamily="18" charset="0"/>
              </a:rPr>
              <a:t>Despite the potential benefits, implementation of AR in education is still in early stages and further research is needed to understand its full impact on student learning.</a:t>
            </a:r>
          </a:p>
          <a:p>
            <a:pPr algn="just"/>
            <a:endParaRPr lang="en-GB" sz="2400" dirty="0">
              <a:cs typeface="Times New Roman" pitchFamily="18" charset="0"/>
            </a:endParaRPr>
          </a:p>
          <a:p>
            <a:pPr marL="342900" indent="-342900" algn="just">
              <a:buFont typeface="Arial" panose="020B0604020202020204" pitchFamily="34" charset="0"/>
              <a:buChar char="•"/>
            </a:pPr>
            <a:r>
              <a:rPr lang="en-GB" sz="2400" dirty="0">
                <a:cs typeface="Times New Roman" pitchFamily="18" charset="0"/>
              </a:rPr>
              <a:t>Challenges in implementing AR in education include cost, accessibility, and the need for teacher training to effectively use the technology in the classroom.</a:t>
            </a:r>
            <a:endParaRPr lang="en-IN" sz="2400" dirty="0">
              <a:cs typeface="Times New Roman" pitchFamily="18" charset="0"/>
            </a:endParaRPr>
          </a:p>
        </p:txBody>
      </p:sp>
    </p:spTree>
    <p:extLst>
      <p:ext uri="{BB962C8B-B14F-4D97-AF65-F5344CB8AC3E}">
        <p14:creationId xmlns:p14="http://schemas.microsoft.com/office/powerpoint/2010/main" val="19197631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Footer Placeholder 6"/>
          <p:cNvSpPr>
            <a:spLocks noGrp="1"/>
          </p:cNvSpPr>
          <p:nvPr>
            <p:ph type="ftr" sz="quarter" idx="11"/>
          </p:nvPr>
        </p:nvSpPr>
        <p:spPr>
          <a:xfrm>
            <a:off x="5867400" y="6096000"/>
            <a:ext cx="2514600" cy="365125"/>
          </a:xfrm>
        </p:spPr>
        <p:txBody>
          <a:bodyPr/>
          <a:lstStyle/>
          <a:p>
            <a:pPr algn="r"/>
            <a:r>
              <a:rPr lang="en-IN" dirty="0"/>
              <a:t>1</a:t>
            </a:r>
          </a:p>
        </p:txBody>
      </p:sp>
      <p:sp>
        <p:nvSpPr>
          <p:cNvPr id="2" name="Title 1"/>
          <p:cNvSpPr>
            <a:spLocks noGrp="1"/>
          </p:cNvSpPr>
          <p:nvPr>
            <p:ph type="ctrTitle"/>
          </p:nvPr>
        </p:nvSpPr>
        <p:spPr>
          <a:xfrm>
            <a:off x="333316" y="53975"/>
            <a:ext cx="8429684" cy="1470025"/>
          </a:xfrm>
        </p:spPr>
        <p:txBody>
          <a:bodyPr>
            <a:normAutofit/>
          </a:bodyPr>
          <a:lstStyle/>
          <a:p>
            <a:pPr algn="ctr"/>
            <a:r>
              <a:rPr lang="en-IN" sz="5400" b="0" dirty="0">
                <a:solidFill>
                  <a:schemeClr val="tx1"/>
                </a:solidFill>
                <a:latin typeface="Times New Roman" pitchFamily="18" charset="0"/>
                <a:cs typeface="Times New Roman" pitchFamily="18" charset="0"/>
              </a:rPr>
              <a:t>Problem</a:t>
            </a:r>
            <a:r>
              <a:rPr lang="en-IN" sz="6000" b="0" dirty="0">
                <a:solidFill>
                  <a:schemeClr val="tx1"/>
                </a:solidFill>
                <a:latin typeface="Times New Roman" pitchFamily="18" charset="0"/>
                <a:cs typeface="Times New Roman" pitchFamily="18" charset="0"/>
              </a:rPr>
              <a:t> Identification</a:t>
            </a:r>
          </a:p>
        </p:txBody>
      </p:sp>
      <p:graphicFrame>
        <p:nvGraphicFramePr>
          <p:cNvPr id="4" name="TextBox 3">
            <a:extLst>
              <a:ext uri="{FF2B5EF4-FFF2-40B4-BE49-F238E27FC236}">
                <a16:creationId xmlns:a16="http://schemas.microsoft.com/office/drawing/2014/main" id="{2A467F42-9246-2520-5B0B-C16B58850C28}"/>
              </a:ext>
            </a:extLst>
          </p:cNvPr>
          <p:cNvGraphicFramePr/>
          <p:nvPr>
            <p:extLst>
              <p:ext uri="{D42A27DB-BD31-4B8C-83A1-F6EECF244321}">
                <p14:modId xmlns:p14="http://schemas.microsoft.com/office/powerpoint/2010/main" val="2335666248"/>
              </p:ext>
            </p:extLst>
          </p:nvPr>
        </p:nvGraphicFramePr>
        <p:xfrm>
          <a:off x="673427" y="1489364"/>
          <a:ext cx="7797146" cy="51075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05380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a:lstStyle/>
          <a:p>
            <a:pPr algn="r"/>
            <a:r>
              <a:rPr lang="en-IN" dirty="0"/>
              <a:t>3</a:t>
            </a:r>
          </a:p>
        </p:txBody>
      </p:sp>
      <p:sp>
        <p:nvSpPr>
          <p:cNvPr id="2" name="Title 1"/>
          <p:cNvSpPr>
            <a:spLocks noGrp="1"/>
          </p:cNvSpPr>
          <p:nvPr>
            <p:ph type="ctrTitle"/>
          </p:nvPr>
        </p:nvSpPr>
        <p:spPr>
          <a:xfrm>
            <a:off x="657284" y="152401"/>
            <a:ext cx="8258116" cy="990600"/>
          </a:xfrm>
        </p:spPr>
        <p:txBody>
          <a:bodyPr>
            <a:normAutofit/>
          </a:bodyPr>
          <a:lstStyle/>
          <a:p>
            <a:pPr algn="l"/>
            <a:r>
              <a:rPr lang="en-IN" sz="3200" b="0" dirty="0">
                <a:solidFill>
                  <a:schemeClr val="tx1"/>
                </a:solidFill>
                <a:latin typeface="Times New Roman" pitchFamily="18" charset="0"/>
                <a:cs typeface="Times New Roman" pitchFamily="18" charset="0"/>
              </a:rPr>
              <a:t>Research Papers Reviewed</a:t>
            </a:r>
          </a:p>
        </p:txBody>
      </p:sp>
      <p:sp>
        <p:nvSpPr>
          <p:cNvPr id="3" name="TextBox 2"/>
          <p:cNvSpPr txBox="1"/>
          <p:nvPr/>
        </p:nvSpPr>
        <p:spPr>
          <a:xfrm>
            <a:off x="571500" y="1045579"/>
            <a:ext cx="8001000" cy="5632311"/>
          </a:xfrm>
          <a:prstGeom prst="rect">
            <a:avLst/>
          </a:prstGeom>
          <a:noFill/>
        </p:spPr>
        <p:txBody>
          <a:bodyPr wrap="square" rtlCol="0">
            <a:spAutoFit/>
          </a:bodyPr>
          <a:lstStyle/>
          <a:p>
            <a:pPr marL="342900" indent="-342900" algn="just">
              <a:buFont typeface="Arial" panose="020B0604020202020204" pitchFamily="34" charset="0"/>
              <a:buChar char="•"/>
            </a:pPr>
            <a:r>
              <a:rPr lang="en-GB" sz="2400" dirty="0">
                <a:cs typeface="Times New Roman" pitchFamily="18" charset="0"/>
              </a:rPr>
              <a:t>"</a:t>
            </a:r>
            <a:r>
              <a:rPr lang="en-GB" sz="2400" u="sng" dirty="0">
                <a:cs typeface="Times New Roman" pitchFamily="18" charset="0"/>
              </a:rPr>
              <a:t>Exploring the potential of augmented reality for enhancing teaching and learning in higher education" by J. L. Dominguez and D. M. G. Martinez (</a:t>
            </a:r>
            <a:r>
              <a:rPr lang="en-GB" sz="2400" b="1" u="sng" dirty="0">
                <a:cs typeface="Times New Roman" pitchFamily="18" charset="0"/>
              </a:rPr>
              <a:t>2016</a:t>
            </a:r>
            <a:r>
              <a:rPr lang="en-GB" sz="2400" u="sng" dirty="0">
                <a:cs typeface="Times New Roman" pitchFamily="18" charset="0"/>
              </a:rPr>
              <a:t>) </a:t>
            </a:r>
            <a:r>
              <a:rPr lang="en-GB" sz="2400" dirty="0">
                <a:cs typeface="Times New Roman" pitchFamily="18" charset="0"/>
              </a:rPr>
              <a:t>- This study examined the use of AR in higher education and found that AR can be used to enhance teaching and learning through interactive, immersive, and authentic experiences.</a:t>
            </a:r>
          </a:p>
          <a:p>
            <a:pPr marL="342900" indent="-342900" algn="just">
              <a:buFont typeface="Arial" panose="020B0604020202020204" pitchFamily="34" charset="0"/>
              <a:buChar char="•"/>
            </a:pPr>
            <a:r>
              <a:rPr lang="en-GB" sz="2400" dirty="0">
                <a:cs typeface="Times New Roman" pitchFamily="18" charset="0"/>
              </a:rPr>
              <a:t>"</a:t>
            </a:r>
            <a:r>
              <a:rPr lang="en-GB" sz="2400" u="sng" dirty="0">
                <a:cs typeface="Times New Roman" pitchFamily="18" charset="0"/>
              </a:rPr>
              <a:t>Augmented Reality in Education: A Study on Enhancing Learning Outcomes" by M. M. A. Al-</a:t>
            </a:r>
            <a:r>
              <a:rPr lang="en-GB" sz="2400" u="sng" dirty="0" err="1">
                <a:cs typeface="Times New Roman" pitchFamily="18" charset="0"/>
              </a:rPr>
              <a:t>Qershi</a:t>
            </a:r>
            <a:r>
              <a:rPr lang="en-GB" sz="2400" u="sng" dirty="0">
                <a:cs typeface="Times New Roman" pitchFamily="18" charset="0"/>
              </a:rPr>
              <a:t> and R. A. Al-</a:t>
            </a:r>
            <a:r>
              <a:rPr lang="en-GB" sz="2400" u="sng" dirty="0" err="1">
                <a:cs typeface="Times New Roman" pitchFamily="18" charset="0"/>
              </a:rPr>
              <a:t>Qershi</a:t>
            </a:r>
            <a:r>
              <a:rPr lang="en-GB" sz="2400" u="sng" dirty="0">
                <a:cs typeface="Times New Roman" pitchFamily="18" charset="0"/>
              </a:rPr>
              <a:t> (</a:t>
            </a:r>
            <a:r>
              <a:rPr lang="en-GB" sz="2400" b="1" u="sng" dirty="0">
                <a:cs typeface="Times New Roman" pitchFamily="18" charset="0"/>
              </a:rPr>
              <a:t>2017</a:t>
            </a:r>
            <a:r>
              <a:rPr lang="en-GB" sz="2400" u="sng" dirty="0">
                <a:cs typeface="Times New Roman" pitchFamily="18" charset="0"/>
              </a:rPr>
              <a:t>) </a:t>
            </a:r>
            <a:r>
              <a:rPr lang="en-GB" sz="2400" dirty="0">
                <a:cs typeface="Times New Roman" pitchFamily="18" charset="0"/>
              </a:rPr>
              <a:t>- This study explored the use of AR in teaching English vocabulary to primary school students and found that AR had a positive impact on student learning outcomes.</a:t>
            </a:r>
          </a:p>
          <a:p>
            <a:pPr marL="342900" indent="-342900" algn="just">
              <a:buFont typeface="Arial" panose="020B0604020202020204" pitchFamily="34" charset="0"/>
              <a:buChar char="•"/>
            </a:pPr>
            <a:r>
              <a:rPr lang="en-GB" sz="2400" dirty="0">
                <a:cs typeface="Times New Roman" pitchFamily="18" charset="0"/>
              </a:rPr>
              <a:t>"</a:t>
            </a:r>
            <a:r>
              <a:rPr lang="en-GB" sz="2400" u="sng" dirty="0">
                <a:cs typeface="Times New Roman" pitchFamily="18" charset="0"/>
              </a:rPr>
              <a:t>A systematic review of a decade of using AR in education (2008-2018)" by A. M. K. El-</a:t>
            </a:r>
            <a:r>
              <a:rPr lang="en-GB" sz="2400" u="sng" dirty="0" err="1">
                <a:cs typeface="Times New Roman" pitchFamily="18" charset="0"/>
              </a:rPr>
              <a:t>Bishouty</a:t>
            </a:r>
            <a:r>
              <a:rPr lang="en-GB" sz="2400" u="sng" dirty="0">
                <a:cs typeface="Times New Roman" pitchFamily="18" charset="0"/>
              </a:rPr>
              <a:t> and S. A. Al-</a:t>
            </a:r>
            <a:r>
              <a:rPr lang="en-GB" sz="2400" u="sng" dirty="0" err="1">
                <a:cs typeface="Times New Roman" pitchFamily="18" charset="0"/>
              </a:rPr>
              <a:t>Kassas</a:t>
            </a:r>
            <a:r>
              <a:rPr lang="en-GB" sz="2400" u="sng" dirty="0">
                <a:cs typeface="Times New Roman" pitchFamily="18" charset="0"/>
              </a:rPr>
              <a:t> (</a:t>
            </a:r>
            <a:r>
              <a:rPr lang="en-GB" sz="2400" b="1" u="sng" dirty="0">
                <a:cs typeface="Times New Roman" pitchFamily="18" charset="0"/>
              </a:rPr>
              <a:t>2018</a:t>
            </a:r>
            <a:r>
              <a:rPr lang="en-GB" sz="2400" u="sng" dirty="0">
                <a:cs typeface="Times New Roman" pitchFamily="18" charset="0"/>
              </a:rPr>
              <a:t>) </a:t>
            </a:r>
            <a:r>
              <a:rPr lang="en-GB" sz="2400" dirty="0">
                <a:cs typeface="Times New Roman" pitchFamily="18" charset="0"/>
              </a:rPr>
              <a:t>- This systematic review of studies on AR in education found that AR has a positive impact on student motivation and interaction.</a:t>
            </a:r>
            <a:endParaRPr lang="en-IN" sz="2400" dirty="0">
              <a:cs typeface="Times New Roman" pitchFamily="18" charset="0"/>
            </a:endParaRPr>
          </a:p>
        </p:txBody>
      </p:sp>
    </p:spTree>
    <p:extLst>
      <p:ext uri="{BB962C8B-B14F-4D97-AF65-F5344CB8AC3E}">
        <p14:creationId xmlns:p14="http://schemas.microsoft.com/office/powerpoint/2010/main" val="3398298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419100" y="474345"/>
            <a:ext cx="8305800" cy="5909310"/>
          </a:xfrm>
          <a:prstGeom prst="rect">
            <a:avLst/>
          </a:prstGeom>
          <a:noFill/>
        </p:spPr>
        <p:txBody>
          <a:bodyPr wrap="square" rtlCol="0">
            <a:spAutoFit/>
          </a:bodyPr>
          <a:lstStyle/>
          <a:p>
            <a:pPr marL="342900" indent="-342900" algn="just">
              <a:buFont typeface="Arial" panose="020B0604020202020204" pitchFamily="34" charset="0"/>
              <a:buChar char="•"/>
            </a:pPr>
            <a:r>
              <a:rPr lang="en-GB" sz="2100" u="sng" dirty="0">
                <a:cs typeface="Times New Roman" pitchFamily="18" charset="0"/>
              </a:rPr>
              <a:t>"The effectiveness of augmented reality in education: A meta-analysis" by J. Y. Kim and J. H. Lee (</a:t>
            </a:r>
            <a:r>
              <a:rPr lang="en-GB" sz="2100" b="1" u="sng" dirty="0">
                <a:cs typeface="Times New Roman" pitchFamily="18" charset="0"/>
              </a:rPr>
              <a:t>2019</a:t>
            </a:r>
            <a:r>
              <a:rPr lang="en-GB" sz="2100" u="sng" dirty="0">
                <a:cs typeface="Times New Roman" pitchFamily="18" charset="0"/>
              </a:rPr>
              <a:t>) </a:t>
            </a:r>
            <a:r>
              <a:rPr lang="en-GB" sz="2100" dirty="0">
                <a:cs typeface="Times New Roman" pitchFamily="18" charset="0"/>
              </a:rPr>
              <a:t>- This meta-analysis reviewed studies on the use of AR in education and found that AR had a positive effect on student learning outcomes, motivation, and engagement.</a:t>
            </a:r>
          </a:p>
          <a:p>
            <a:pPr marL="342900" indent="-342900" algn="just">
              <a:buFont typeface="Arial" panose="020B0604020202020204" pitchFamily="34" charset="0"/>
              <a:buChar char="•"/>
            </a:pPr>
            <a:r>
              <a:rPr lang="en-GB" sz="2100" dirty="0">
                <a:cs typeface="Times New Roman" pitchFamily="18" charset="0"/>
              </a:rPr>
              <a:t>"</a:t>
            </a:r>
            <a:r>
              <a:rPr lang="en-GB" sz="2100" u="sng" dirty="0">
                <a:cs typeface="Times New Roman" pitchFamily="18" charset="0"/>
              </a:rPr>
              <a:t>Augmented Reality in Education: A Review of the Literature" by Z. H. Majeed and H. A. Ali (</a:t>
            </a:r>
            <a:r>
              <a:rPr lang="en-GB" sz="2100" b="1" u="sng" dirty="0">
                <a:cs typeface="Times New Roman" pitchFamily="18" charset="0"/>
              </a:rPr>
              <a:t>2020</a:t>
            </a:r>
            <a:r>
              <a:rPr lang="en-GB" sz="2100" u="sng" dirty="0">
                <a:cs typeface="Times New Roman" pitchFamily="18" charset="0"/>
              </a:rPr>
              <a:t>) </a:t>
            </a:r>
            <a:r>
              <a:rPr lang="en-GB" sz="2100" dirty="0">
                <a:cs typeface="Times New Roman" pitchFamily="18" charset="0"/>
              </a:rPr>
              <a:t>- This literature review examined the use of AR in education and found that AR has the potential to enhance student engagement, motivation, and understanding of concepts.</a:t>
            </a:r>
          </a:p>
          <a:p>
            <a:pPr marL="342900" indent="-342900" algn="just">
              <a:buFont typeface="Arial" panose="020B0604020202020204" pitchFamily="34" charset="0"/>
              <a:buChar char="•"/>
            </a:pPr>
            <a:r>
              <a:rPr lang="en-GB" sz="2100" dirty="0">
                <a:cs typeface="Times New Roman" pitchFamily="18" charset="0"/>
              </a:rPr>
              <a:t>"</a:t>
            </a:r>
            <a:r>
              <a:rPr lang="en-GB" sz="2100" u="sng" dirty="0">
                <a:cs typeface="Times New Roman" pitchFamily="18" charset="0"/>
              </a:rPr>
              <a:t>Augmented Reality (</a:t>
            </a:r>
            <a:r>
              <a:rPr lang="en-GB" sz="2100" b="1" u="sng" dirty="0">
                <a:cs typeface="Times New Roman" pitchFamily="18" charset="0"/>
              </a:rPr>
              <a:t>2021</a:t>
            </a:r>
            <a:r>
              <a:rPr lang="en-GB" sz="2100" u="sng" dirty="0">
                <a:cs typeface="Times New Roman" pitchFamily="18" charset="0"/>
              </a:rPr>
              <a:t>)" </a:t>
            </a:r>
            <a:r>
              <a:rPr lang="en-GB" sz="2100" dirty="0">
                <a:cs typeface="Times New Roman" pitchFamily="18" charset="0"/>
              </a:rPr>
              <a:t>- In this survey, researchers explored Virtual Reality and Augmented Reality within social learning spaces, such as classrooms and museums, while also extending into relevant social interaction concepts found within more reality based and social immersive media.</a:t>
            </a:r>
          </a:p>
          <a:p>
            <a:pPr marL="342900" indent="-342900" algn="just">
              <a:buFont typeface="Arial" panose="020B0604020202020204" pitchFamily="34" charset="0"/>
              <a:buChar char="•"/>
            </a:pPr>
            <a:r>
              <a:rPr lang="en-GB" sz="2100" u="sng" dirty="0">
                <a:cs typeface="Times New Roman" pitchFamily="18" charset="0"/>
              </a:rPr>
              <a:t>"Augmented reality applications as a digital learning innovation in response to the pandemic (</a:t>
            </a:r>
            <a:r>
              <a:rPr lang="en-GB" sz="2100" b="1" u="sng" dirty="0">
                <a:cs typeface="Times New Roman" pitchFamily="18" charset="0"/>
              </a:rPr>
              <a:t>2022</a:t>
            </a:r>
            <a:r>
              <a:rPr lang="en-GB" sz="2100" u="sng" dirty="0">
                <a:cs typeface="Times New Roman" pitchFamily="18" charset="0"/>
              </a:rPr>
              <a:t>)</a:t>
            </a:r>
            <a:r>
              <a:rPr lang="en-GB" sz="2100" dirty="0">
                <a:cs typeface="Times New Roman" pitchFamily="18" charset="0"/>
              </a:rPr>
              <a:t> " -  This paper discusses the potential of augmented reality applications to significantly improve college students’ learning abilities, and abilities to demonstrate practical understanding, in the context of the COVID-19 pandemic. This paper intends to address gaps in knowledge by assessing students’ attitudes toward digital learning via augmented reality applications.</a:t>
            </a:r>
            <a:endParaRPr lang="en-IN" sz="2100" u="sng" dirty="0">
              <a:cs typeface="Times New Roman" pitchFamily="18" charset="0"/>
            </a:endParaRPr>
          </a:p>
        </p:txBody>
      </p:sp>
    </p:spTree>
    <p:extLst>
      <p:ext uri="{BB962C8B-B14F-4D97-AF65-F5344CB8AC3E}">
        <p14:creationId xmlns:p14="http://schemas.microsoft.com/office/powerpoint/2010/main" val="40429201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Custom 2">
      <a:majorFont>
        <a:latin typeface="Times New Roman"/>
        <a:ea typeface=""/>
        <a:cs typeface=""/>
      </a:majorFont>
      <a:minorFont>
        <a:latin typeface="Perpetua"/>
        <a:ea typeface=""/>
        <a:cs typeface=""/>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595</TotalTime>
  <Words>1271</Words>
  <Application>Microsoft Office PowerPoint</Application>
  <PresentationFormat>On-screen Show (4:3)</PresentationFormat>
  <Paragraphs>111</Paragraphs>
  <Slides>22</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Courier New</vt:lpstr>
      <vt:lpstr>Perpetua</vt:lpstr>
      <vt:lpstr>Times New Roman</vt:lpstr>
      <vt:lpstr>Wingdings</vt:lpstr>
      <vt:lpstr>Wingdings 2</vt:lpstr>
      <vt:lpstr>Equity</vt:lpstr>
      <vt:lpstr>Augmented Reality for students and learning enthusiasts</vt:lpstr>
      <vt:lpstr>Introduction about Project</vt:lpstr>
      <vt:lpstr>Applications &amp; Benefits</vt:lpstr>
      <vt:lpstr>End Users</vt:lpstr>
      <vt:lpstr>Literature Review </vt:lpstr>
      <vt:lpstr>Literature Review </vt:lpstr>
      <vt:lpstr>Problem Identification</vt:lpstr>
      <vt:lpstr>Research Papers Reviewed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Project</dc:title>
  <dc:creator>Raj</dc:creator>
  <cp:lastModifiedBy>shreesh gupta</cp:lastModifiedBy>
  <cp:revision>130</cp:revision>
  <dcterms:created xsi:type="dcterms:W3CDTF">2012-01-24T13:52:50Z</dcterms:created>
  <dcterms:modified xsi:type="dcterms:W3CDTF">2023-01-24T01:45:48Z</dcterms:modified>
</cp:coreProperties>
</file>

<file path=docProps/thumbnail.jpeg>
</file>